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Playfair Display" panose="000005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8201AB-5A2D-459F-874A-9E3B81B8E895}">
  <a:tblStyle styleId="{E38201AB-5A2D-459F-874A-9E3B81B8E89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0" y="0"/>
            <a:ext cx="10289572" cy="6858000"/>
          </a:xfrm>
          <a:prstGeom prst="rect">
            <a:avLst/>
          </a:prstGeom>
          <a:noFill/>
          <a:ln>
            <a:noFill/>
          </a:ln>
        </p:spPr>
      </p:pic>
      <p:sp>
        <p:nvSpPr>
          <p:cNvPr id="85" name="Google Shape;85;p13"/>
          <p:cNvSpPr txBox="1"/>
          <p:nvPr/>
        </p:nvSpPr>
        <p:spPr>
          <a:xfrm>
            <a:off x="573505" y="1961066"/>
            <a:ext cx="6859682" cy="6815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500"/>
              <a:buFont typeface="Playfair Display"/>
              <a:buNone/>
            </a:pPr>
            <a:r>
              <a:rPr lang="en-US" sz="4500" b="1" i="0" u="none" strike="noStrike" cap="none" dirty="0" err="1">
                <a:solidFill>
                  <a:schemeClr val="dk1"/>
                </a:solidFill>
                <a:latin typeface="Playfair Display"/>
                <a:ea typeface="Playfair Display"/>
                <a:cs typeface="Playfair Display"/>
                <a:sym typeface="Playfair Display"/>
              </a:rPr>
              <a:t>ALfA</a:t>
            </a:r>
            <a:r>
              <a:rPr lang="en-US" sz="4500" b="1" i="0" u="none" strike="noStrike" cap="none" dirty="0">
                <a:solidFill>
                  <a:schemeClr val="dk1"/>
                </a:solidFill>
                <a:latin typeface="Playfair Display"/>
                <a:ea typeface="Playfair Display"/>
                <a:cs typeface="Playfair Display"/>
                <a:sym typeface="Playfair Display"/>
              </a:rPr>
              <a:t> Fast &amp; Holistic FLN</a:t>
            </a:r>
            <a:endParaRPr dirty="0"/>
          </a:p>
        </p:txBody>
      </p:sp>
      <p:sp>
        <p:nvSpPr>
          <p:cNvPr id="86" name="Google Shape;86;p13"/>
          <p:cNvSpPr/>
          <p:nvPr/>
        </p:nvSpPr>
        <p:spPr>
          <a:xfrm>
            <a:off x="4714876" y="-14288"/>
            <a:ext cx="7474742" cy="6915150"/>
          </a:xfrm>
          <a:custGeom>
            <a:avLst/>
            <a:gdLst/>
            <a:ahLst/>
            <a:cxnLst/>
            <a:rect l="l" t="t" r="r" b="b"/>
            <a:pathLst>
              <a:path w="7474742" h="6915150" extrusionOk="0">
                <a:moveTo>
                  <a:pt x="0" y="6915150"/>
                </a:moveTo>
                <a:cubicBezTo>
                  <a:pt x="4514849" y="5776914"/>
                  <a:pt x="2014537" y="2609850"/>
                  <a:pt x="4443412" y="0"/>
                </a:cubicBezTo>
                <a:lnTo>
                  <a:pt x="7474742" y="14288"/>
                </a:lnTo>
                <a:lnTo>
                  <a:pt x="7474742" y="6872288"/>
                </a:lnTo>
                <a:lnTo>
                  <a:pt x="0" y="6915150"/>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p:txBody>
      </p:sp>
      <p:sp>
        <p:nvSpPr>
          <p:cNvPr id="87" name="Google Shape;87;p13"/>
          <p:cNvSpPr txBox="1"/>
          <p:nvPr/>
        </p:nvSpPr>
        <p:spPr>
          <a:xfrm>
            <a:off x="8681604" y="945444"/>
            <a:ext cx="3654445" cy="1015622"/>
          </a:xfrm>
          <a:prstGeom prst="rect">
            <a:avLst/>
          </a:prstGeom>
          <a:noFill/>
          <a:ln>
            <a:noFill/>
          </a:ln>
        </p:spPr>
        <p:txBody>
          <a:bodyPr spcFirstLastPara="1" wrap="square" lIns="91425" tIns="45700" rIns="91425" bIns="45700" anchor="t" anchorCtr="0">
            <a:spAutoFit/>
          </a:bodyPr>
          <a:lstStyle/>
          <a:p>
            <a:pPr marL="6350" marR="0" lvl="0" indent="0" algn="l" rtl="0">
              <a:lnSpc>
                <a:spcPct val="125000"/>
              </a:lnSpc>
              <a:spcBef>
                <a:spcPts val="0"/>
              </a:spcBef>
              <a:spcAft>
                <a:spcPts val="0"/>
              </a:spcAft>
              <a:buNone/>
            </a:pPr>
            <a:r>
              <a:rPr lang="en-US" sz="2400" b="1" i="1" u="none" strike="noStrike" cap="none" dirty="0">
                <a:solidFill>
                  <a:schemeClr val="dk1"/>
                </a:solidFill>
                <a:latin typeface="Times New Roman"/>
                <a:ea typeface="Times New Roman"/>
                <a:cs typeface="Times New Roman"/>
                <a:sym typeface="Times New Roman"/>
              </a:rPr>
              <a:t>13 Treatment Schools</a:t>
            </a:r>
            <a:endParaRPr dirty="0"/>
          </a:p>
          <a:p>
            <a:pPr marL="6350" marR="0" lvl="0" indent="0" algn="l" rtl="0">
              <a:lnSpc>
                <a:spcPct val="125000"/>
              </a:lnSpc>
              <a:spcBef>
                <a:spcPts val="0"/>
              </a:spcBef>
              <a:spcAft>
                <a:spcPts val="0"/>
              </a:spcAft>
              <a:buNone/>
            </a:pPr>
            <a:r>
              <a:rPr lang="en-US" sz="2400" b="1" i="1" u="none" strike="noStrike" cap="none" dirty="0">
                <a:solidFill>
                  <a:schemeClr val="dk1"/>
                </a:solidFill>
                <a:latin typeface="Times New Roman"/>
                <a:ea typeface="Times New Roman"/>
                <a:cs typeface="Times New Roman"/>
                <a:sym typeface="Times New Roman"/>
              </a:rPr>
              <a:t>5 Control Schools</a:t>
            </a:r>
            <a:endParaRPr dirty="0"/>
          </a:p>
        </p:txBody>
      </p:sp>
      <p:sp>
        <p:nvSpPr>
          <p:cNvPr id="88" name="Google Shape;88;p13"/>
          <p:cNvSpPr txBox="1"/>
          <p:nvPr/>
        </p:nvSpPr>
        <p:spPr>
          <a:xfrm>
            <a:off x="573505" y="3757158"/>
            <a:ext cx="5744895" cy="29392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14400"/>
              <a:buFont typeface="Arial"/>
              <a:buNone/>
            </a:pPr>
            <a:r>
              <a:rPr lang="en-US" sz="9500" b="1" i="0" u="none" strike="noStrike" cap="none" dirty="0">
                <a:solidFill>
                  <a:srgbClr val="C00000"/>
                </a:solidFill>
                <a:latin typeface="Arial"/>
                <a:ea typeface="Arial"/>
                <a:cs typeface="Arial"/>
                <a:sym typeface="Arial"/>
              </a:rPr>
              <a:t>Maldives</a:t>
            </a:r>
          </a:p>
          <a:p>
            <a:pPr marL="0" marR="0" lvl="0" indent="0" algn="l" rtl="0">
              <a:spcBef>
                <a:spcPts val="0"/>
              </a:spcBef>
              <a:spcAft>
                <a:spcPts val="0"/>
              </a:spcAft>
              <a:buClr>
                <a:srgbClr val="C00000"/>
              </a:buClr>
              <a:buSzPts val="14400"/>
              <a:buFont typeface="Arial"/>
              <a:buNone/>
            </a:pPr>
            <a:r>
              <a:rPr lang="en-US" sz="4500" b="1" i="0" u="none" strike="noStrike" cap="none" dirty="0">
                <a:solidFill>
                  <a:schemeClr val="dk1"/>
                </a:solidFill>
                <a:latin typeface="Times New Roman"/>
                <a:ea typeface="Times New Roman"/>
                <a:cs typeface="Times New Roman"/>
                <a:sym typeface="Times New Roman"/>
              </a:rPr>
              <a:t>Research Findings</a:t>
            </a:r>
          </a:p>
          <a:p>
            <a:pPr marL="0" marR="0" lvl="0" indent="0" algn="l" rtl="0">
              <a:spcBef>
                <a:spcPts val="0"/>
              </a:spcBef>
              <a:spcAft>
                <a:spcPts val="0"/>
              </a:spcAft>
              <a:buClr>
                <a:srgbClr val="C00000"/>
              </a:buClr>
              <a:buSzPts val="14400"/>
              <a:buFont typeface="Arial"/>
              <a:buNone/>
            </a:pPr>
            <a:r>
              <a:rPr lang="en-US" sz="4500" b="1" i="0" u="none" strike="noStrike" cap="none" dirty="0">
                <a:solidFill>
                  <a:schemeClr val="dk1"/>
                </a:solidFill>
                <a:latin typeface="Times New Roman"/>
                <a:ea typeface="Times New Roman"/>
                <a:cs typeface="Times New Roman"/>
                <a:sym typeface="Times New Roman"/>
              </a:rPr>
              <a:t>PILOT Phase 1</a:t>
            </a:r>
            <a:endParaRPr sz="4500" b="0" i="0" u="none" strike="noStrike" cap="none" dirty="0">
              <a:solidFill>
                <a:srgbClr val="C00000"/>
              </a:solidFill>
              <a:latin typeface="Arial"/>
              <a:ea typeface="Arial"/>
              <a:cs typeface="Arial"/>
              <a:sym typeface="Arial"/>
            </a:endParaRPr>
          </a:p>
        </p:txBody>
      </p:sp>
      <p:pic>
        <p:nvPicPr>
          <p:cNvPr id="89" name="Google Shape;89;p13" descr="UNICEF Maldives | Male"/>
          <p:cNvPicPr preferRelativeResize="0"/>
          <p:nvPr/>
        </p:nvPicPr>
        <p:blipFill rotWithShape="1">
          <a:blip r:embed="rId4">
            <a:alphaModFix/>
          </a:blip>
          <a:srcRect/>
          <a:stretch/>
        </p:blipFill>
        <p:spPr>
          <a:xfrm>
            <a:off x="10187455" y="3035360"/>
            <a:ext cx="1465799" cy="1465799"/>
          </a:xfrm>
          <a:prstGeom prst="rect">
            <a:avLst/>
          </a:prstGeom>
          <a:noFill/>
          <a:ln>
            <a:noFill/>
          </a:ln>
        </p:spPr>
      </p:pic>
      <p:pic>
        <p:nvPicPr>
          <p:cNvPr id="90" name="Google Shape;90;p13" descr="Ministry of Education,Maldives | LinkedIn"/>
          <p:cNvPicPr preferRelativeResize="0"/>
          <p:nvPr/>
        </p:nvPicPr>
        <p:blipFill rotWithShape="1">
          <a:blip r:embed="rId5">
            <a:alphaModFix/>
          </a:blip>
          <a:srcRect/>
          <a:stretch/>
        </p:blipFill>
        <p:spPr>
          <a:xfrm>
            <a:off x="8574223" y="3024258"/>
            <a:ext cx="1465800" cy="1465800"/>
          </a:xfrm>
          <a:prstGeom prst="rect">
            <a:avLst/>
          </a:prstGeom>
          <a:noFill/>
          <a:ln>
            <a:noFill/>
          </a:ln>
        </p:spPr>
      </p:pic>
      <p:cxnSp>
        <p:nvCxnSpPr>
          <p:cNvPr id="91" name="Google Shape;91;p13"/>
          <p:cNvCxnSpPr/>
          <p:nvPr/>
        </p:nvCxnSpPr>
        <p:spPr>
          <a:xfrm>
            <a:off x="8111210" y="4768083"/>
            <a:ext cx="3857625" cy="0"/>
          </a:xfrm>
          <a:prstGeom prst="straightConnector1">
            <a:avLst/>
          </a:prstGeom>
          <a:noFill/>
          <a:ln w="38100" cap="flat" cmpd="sng">
            <a:solidFill>
              <a:srgbClr val="0C0C0C"/>
            </a:solidFill>
            <a:prstDash val="solid"/>
            <a:miter lim="800000"/>
            <a:headEnd type="none" w="sm" len="sm"/>
            <a:tailEnd type="none" w="sm" len="sm"/>
          </a:ln>
        </p:spPr>
      </p:cxnSp>
      <p:pic>
        <p:nvPicPr>
          <p:cNvPr id="2" name="Google Shape;89;p1">
            <a:extLst>
              <a:ext uri="{FF2B5EF4-FFF2-40B4-BE49-F238E27FC236}">
                <a16:creationId xmlns:a16="http://schemas.microsoft.com/office/drawing/2014/main" id="{DB859CD3-08E6-B1A1-C21F-3322C3015530}"/>
              </a:ext>
            </a:extLst>
          </p:cNvPr>
          <p:cNvPicPr preferRelativeResize="0"/>
          <p:nvPr/>
        </p:nvPicPr>
        <p:blipFill rotWithShape="1">
          <a:blip r:embed="rId6">
            <a:alphaModFix/>
          </a:blip>
          <a:srcRect/>
          <a:stretch/>
        </p:blipFill>
        <p:spPr>
          <a:xfrm>
            <a:off x="8839744" y="4931842"/>
            <a:ext cx="2695422" cy="11975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p:nvPr/>
        </p:nvSpPr>
        <p:spPr>
          <a:xfrm>
            <a:off x="761467" y="2828835"/>
            <a:ext cx="1852775"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a:solidFill>
                  <a:srgbClr val="C00000"/>
                </a:solidFill>
                <a:latin typeface="Playfair Display"/>
                <a:ea typeface="Playfair Display"/>
                <a:cs typeface="Playfair Display"/>
                <a:sym typeface="Playfair Display"/>
              </a:rPr>
              <a:t>AL</a:t>
            </a:r>
            <a:r>
              <a:rPr lang="en-US" sz="4800" b="1" i="1">
                <a:solidFill>
                  <a:srgbClr val="C00000"/>
                </a:solidFill>
                <a:latin typeface="Playfair Display"/>
                <a:ea typeface="Playfair Display"/>
                <a:cs typeface="Playfair Display"/>
                <a:sym typeface="Playfair Display"/>
              </a:rPr>
              <a:t>f</a:t>
            </a:r>
            <a:r>
              <a:rPr lang="en-US" sz="4800" b="1">
                <a:solidFill>
                  <a:srgbClr val="C00000"/>
                </a:solidFill>
                <a:latin typeface="Playfair Display"/>
                <a:ea typeface="Playfair Display"/>
                <a:cs typeface="Playfair Display"/>
                <a:sym typeface="Playfair Display"/>
              </a:rPr>
              <a:t>A</a:t>
            </a:r>
            <a:endParaRPr sz="4800" b="1">
              <a:solidFill>
                <a:srgbClr val="00823B"/>
              </a:solidFill>
              <a:latin typeface="Playfair Display"/>
              <a:ea typeface="Playfair Display"/>
              <a:cs typeface="Playfair Display"/>
              <a:sym typeface="Playfair Display"/>
            </a:endParaRPr>
          </a:p>
          <a:p>
            <a:pPr marL="0" marR="0" lvl="0" indent="0" algn="l" rtl="0">
              <a:spcBef>
                <a:spcPts val="0"/>
              </a:spcBef>
              <a:spcAft>
                <a:spcPts val="0"/>
              </a:spcAft>
              <a:buClr>
                <a:srgbClr val="00B050"/>
              </a:buClr>
              <a:buSzPts val="2400"/>
              <a:buFont typeface="Calibri"/>
              <a:buNone/>
            </a:pPr>
            <a:r>
              <a:rPr lang="en-US" sz="2400" b="1">
                <a:solidFill>
                  <a:srgbClr val="00B050"/>
                </a:solidFill>
                <a:latin typeface="Calibri"/>
                <a:ea typeface="Calibri"/>
                <a:cs typeface="Calibri"/>
                <a:sym typeface="Calibri"/>
              </a:rPr>
              <a:t>Mathematics</a:t>
            </a:r>
            <a:endParaRPr/>
          </a:p>
          <a:p>
            <a:pPr marL="0" marR="0" lvl="0" indent="0" algn="l" rtl="0">
              <a:spcBef>
                <a:spcPts val="0"/>
              </a:spcBef>
              <a:spcAft>
                <a:spcPts val="0"/>
              </a:spcAft>
              <a:buClr>
                <a:schemeClr val="dk1"/>
              </a:buClr>
              <a:buSzPts val="2400"/>
              <a:buFont typeface="Calibri"/>
              <a:buNone/>
            </a:pPr>
            <a:endParaRPr sz="2400" b="1">
              <a:solidFill>
                <a:schemeClr val="accent6"/>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At the time of this analysis data was missing for one school and one section in the Treatment Group. The Control Group data was final.  </a:t>
            </a:r>
            <a:endParaRPr/>
          </a:p>
          <a:p>
            <a:pPr marL="0" marR="0" lvl="0" indent="0" algn="l" rtl="0">
              <a:spcBef>
                <a:spcPts val="0"/>
              </a:spcBef>
              <a:spcAft>
                <a:spcPts val="0"/>
              </a:spcAft>
              <a:buClr>
                <a:schemeClr val="dk1"/>
              </a:buClr>
              <a:buSzPts val="2400"/>
              <a:buFont typeface="Calibri"/>
              <a:buNone/>
            </a:pPr>
            <a:endParaRPr sz="2400" b="1">
              <a:solidFill>
                <a:schemeClr val="accent6"/>
              </a:solidFill>
              <a:latin typeface="Calibri"/>
              <a:ea typeface="Calibri"/>
              <a:cs typeface="Calibri"/>
              <a:sym typeface="Calibri"/>
            </a:endParaRPr>
          </a:p>
        </p:txBody>
      </p:sp>
      <p:sp>
        <p:nvSpPr>
          <p:cNvPr id="168" name="Google Shape;168;p22"/>
          <p:cNvSpPr txBox="1"/>
          <p:nvPr/>
        </p:nvSpPr>
        <p:spPr>
          <a:xfrm>
            <a:off x="761467" y="1089854"/>
            <a:ext cx="10539744" cy="1554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B050"/>
              </a:buClr>
              <a:buSzPts val="2300"/>
              <a:buFont typeface="Calibri"/>
              <a:buNone/>
            </a:pPr>
            <a:r>
              <a:rPr lang="en-US" sz="2300" b="1">
                <a:solidFill>
                  <a:srgbClr val="00B050"/>
                </a:solidFill>
                <a:latin typeface="Calibri"/>
                <a:ea typeface="Calibri"/>
                <a:cs typeface="Calibri"/>
                <a:sym typeface="Calibri"/>
              </a:rPr>
              <a:t>Mathematics Grade 3</a:t>
            </a:r>
            <a:r>
              <a:rPr lang="en-US" sz="2300" b="1">
                <a:solidFill>
                  <a:schemeClr val="accent6"/>
                </a:solidFill>
                <a:latin typeface="Calibri"/>
                <a:ea typeface="Calibri"/>
                <a:cs typeface="Calibri"/>
                <a:sym typeface="Calibri"/>
              </a:rPr>
              <a:t> </a:t>
            </a:r>
            <a:r>
              <a:rPr lang="en-US" sz="2300" b="1">
                <a:solidFill>
                  <a:schemeClr val="dk1"/>
                </a:solidFill>
                <a:latin typeface="Calibri"/>
                <a:ea typeface="Calibri"/>
                <a:cs typeface="Calibri"/>
                <a:sym typeface="Calibri"/>
              </a:rPr>
              <a:t>Schoolwise</a:t>
            </a:r>
            <a:r>
              <a:rPr lang="en-US" sz="2300" b="1">
                <a:solidFill>
                  <a:schemeClr val="accent6"/>
                </a:solidFill>
                <a:latin typeface="Calibri"/>
                <a:ea typeface="Calibri"/>
                <a:cs typeface="Calibri"/>
                <a:sym typeface="Calibri"/>
              </a:rPr>
              <a:t> </a:t>
            </a:r>
            <a:r>
              <a:rPr lang="en-US" sz="2300" b="1">
                <a:solidFill>
                  <a:schemeClr val="dk1"/>
                </a:solidFill>
                <a:latin typeface="Calibri"/>
                <a:ea typeface="Calibri"/>
                <a:cs typeface="Calibri"/>
                <a:sym typeface="Calibri"/>
              </a:rPr>
              <a:t>Progress between Baseline and Progress Surveys</a:t>
            </a:r>
            <a:endParaRPr/>
          </a:p>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September 2023 (Baseline) to December 2023 (Progress 1)</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In the Progress Chart for each school below, the first five schools are in the Control Group and the next 12 schools are in the Treatment Group. Data is missing for Maradhoo School (last on the chart)</a:t>
            </a:r>
            <a:endParaRPr/>
          </a:p>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69" name="Google Shape;169;p22"/>
          <p:cNvPicPr preferRelativeResize="0"/>
          <p:nvPr/>
        </p:nvPicPr>
        <p:blipFill rotWithShape="1">
          <a:blip r:embed="rId3">
            <a:alphaModFix/>
          </a:blip>
          <a:srcRect/>
          <a:stretch/>
        </p:blipFill>
        <p:spPr>
          <a:xfrm>
            <a:off x="2730254" y="2412970"/>
            <a:ext cx="8487245" cy="39985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p:nvPr/>
        </p:nvSpPr>
        <p:spPr>
          <a:xfrm>
            <a:off x="9487633" y="1367796"/>
            <a:ext cx="2811047"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Playfair Display"/>
                <a:ea typeface="Playfair Display"/>
                <a:cs typeface="Playfair Display"/>
                <a:sym typeface="Playfair Display"/>
              </a:rPr>
              <a:t>Results Analysis</a:t>
            </a:r>
            <a:r>
              <a:rPr lang="en-US" sz="3200" b="1">
                <a:solidFill>
                  <a:srgbClr val="C00000"/>
                </a:solidFill>
                <a:latin typeface="Playfair Display"/>
                <a:ea typeface="Playfair Display"/>
                <a:cs typeface="Playfair Display"/>
                <a:sym typeface="Playfair Display"/>
              </a:rPr>
              <a:t> </a:t>
            </a:r>
            <a:r>
              <a:rPr lang="en-US" sz="3200" b="1">
                <a:solidFill>
                  <a:srgbClr val="00B050"/>
                </a:solidFill>
                <a:latin typeface="Playfair Display"/>
                <a:ea typeface="Playfair Display"/>
                <a:cs typeface="Playfair Display"/>
                <a:sym typeface="Playfair Display"/>
              </a:rPr>
              <a:t>Mathematics</a:t>
            </a:r>
            <a:endParaRPr/>
          </a:p>
        </p:txBody>
      </p:sp>
      <p:sp>
        <p:nvSpPr>
          <p:cNvPr id="175" name="Google Shape;175;p23"/>
          <p:cNvSpPr txBox="1"/>
          <p:nvPr/>
        </p:nvSpPr>
        <p:spPr>
          <a:xfrm>
            <a:off x="9490615" y="2937455"/>
            <a:ext cx="2030825"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ALfA Treatment Group jumped by 11.28 percentage points versus 9.07 for the non-ALfA Control Group </a:t>
            </a:r>
            <a:endParaRPr sz="2000" b="1">
              <a:solidFill>
                <a:schemeClr val="dk1"/>
              </a:solidFill>
              <a:latin typeface="Calibri"/>
              <a:ea typeface="Calibri"/>
              <a:cs typeface="Calibri"/>
              <a:sym typeface="Calibri"/>
            </a:endParaRPr>
          </a:p>
        </p:txBody>
      </p:sp>
      <p:graphicFrame>
        <p:nvGraphicFramePr>
          <p:cNvPr id="176" name="Google Shape;176;p23"/>
          <p:cNvGraphicFramePr/>
          <p:nvPr/>
        </p:nvGraphicFramePr>
        <p:xfrm>
          <a:off x="425201" y="167383"/>
          <a:ext cx="8828475" cy="6523170"/>
        </p:xfrm>
        <a:graphic>
          <a:graphicData uri="http://schemas.openxmlformats.org/drawingml/2006/table">
            <a:tbl>
              <a:tblPr>
                <a:noFill/>
                <a:tableStyleId>{E38201AB-5A2D-459F-874A-9E3B81B8E895}</a:tableStyleId>
              </a:tblPr>
              <a:tblGrid>
                <a:gridCol w="2243400">
                  <a:extLst>
                    <a:ext uri="{9D8B030D-6E8A-4147-A177-3AD203B41FA5}">
                      <a16:colId xmlns:a16="http://schemas.microsoft.com/office/drawing/2014/main" val="20000"/>
                    </a:ext>
                  </a:extLst>
                </a:gridCol>
                <a:gridCol w="2232225">
                  <a:extLst>
                    <a:ext uri="{9D8B030D-6E8A-4147-A177-3AD203B41FA5}">
                      <a16:colId xmlns:a16="http://schemas.microsoft.com/office/drawing/2014/main" val="20001"/>
                    </a:ext>
                  </a:extLst>
                </a:gridCol>
                <a:gridCol w="1640675">
                  <a:extLst>
                    <a:ext uri="{9D8B030D-6E8A-4147-A177-3AD203B41FA5}">
                      <a16:colId xmlns:a16="http://schemas.microsoft.com/office/drawing/2014/main" val="20002"/>
                    </a:ext>
                  </a:extLst>
                </a:gridCol>
                <a:gridCol w="1741150">
                  <a:extLst>
                    <a:ext uri="{9D8B030D-6E8A-4147-A177-3AD203B41FA5}">
                      <a16:colId xmlns:a16="http://schemas.microsoft.com/office/drawing/2014/main" val="20003"/>
                    </a:ext>
                  </a:extLst>
                </a:gridCol>
                <a:gridCol w="971025">
                  <a:extLst>
                    <a:ext uri="{9D8B030D-6E8A-4147-A177-3AD203B41FA5}">
                      <a16:colId xmlns:a16="http://schemas.microsoft.com/office/drawing/2014/main" val="20004"/>
                    </a:ext>
                  </a:extLst>
                </a:gridCol>
              </a:tblGrid>
              <a:tr h="268325">
                <a:tc gridSpan="5">
                  <a:txBody>
                    <a:bodyPr/>
                    <a:lstStyle/>
                    <a:p>
                      <a:pPr marL="0" marR="0" lvl="0" indent="0" algn="ctr" rtl="0">
                        <a:spcBef>
                          <a:spcPts val="0"/>
                        </a:spcBef>
                        <a:spcAft>
                          <a:spcPts val="0"/>
                        </a:spcAft>
                        <a:buNone/>
                      </a:pPr>
                      <a:r>
                        <a:rPr lang="en-US" sz="2300" b="1" i="0" u="none" strike="noStrike" cap="none">
                          <a:solidFill>
                            <a:srgbClr val="FFFFFF"/>
                          </a:solidFill>
                          <a:latin typeface="Calibri"/>
                          <a:ea typeface="Calibri"/>
                          <a:cs typeface="Calibri"/>
                          <a:sym typeface="Calibri"/>
                        </a:rPr>
                        <a:t>MATHEMATICS AVERAGE PERCENTAGES</a:t>
                      </a:r>
                      <a:endParaRPr/>
                    </a:p>
                  </a:txBody>
                  <a:tcPr marL="3650" marR="3650"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75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3650" marR="3650"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SchoolName</a:t>
                      </a:r>
                      <a:endParaRPr/>
                    </a:p>
                  </a:txBody>
                  <a:tcPr marL="3650" marR="3650"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D79B"/>
                    </a:solidFill>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BASELINE SURVEY</a:t>
                      </a:r>
                      <a:endParaRPr/>
                    </a:p>
                  </a:txBody>
                  <a:tcPr marL="3650" marR="3650"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D79B"/>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PROGRESS SURVEY</a:t>
                      </a:r>
                      <a:endParaRPr/>
                    </a:p>
                  </a:txBody>
                  <a:tcPr marL="3650" marR="3650"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D79B"/>
                    </a:solidFill>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Difference</a:t>
                      </a:r>
                      <a:endParaRPr/>
                    </a:p>
                  </a:txBody>
                  <a:tcPr marL="3650" marR="3650"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D79B"/>
                    </a:solidFill>
                  </a:tcPr>
                </a:tc>
                <a:extLst>
                  <a:ext uri="{0D108BD9-81ED-4DB2-BD59-A6C34878D82A}">
                    <a16:rowId xmlns:a16="http://schemas.microsoft.com/office/drawing/2014/main" val="10001"/>
                  </a:ext>
                </a:extLst>
              </a:tr>
              <a:tr h="372225">
                <a:tc rowSpan="5">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Control </a:t>
                      </a:r>
                      <a:br>
                        <a:rPr lang="en-US" sz="1600" b="1" i="0" u="none" strike="noStrike" cap="none">
                          <a:solidFill>
                            <a:srgbClr val="000000"/>
                          </a:solidFill>
                          <a:latin typeface="Calibri"/>
                          <a:ea typeface="Calibri"/>
                          <a:cs typeface="Calibri"/>
                          <a:sym typeface="Calibri"/>
                        </a:rPr>
                      </a:br>
                      <a:r>
                        <a:rPr lang="en-US" sz="1600" b="1" i="0" u="none" strike="noStrike" cap="none">
                          <a:solidFill>
                            <a:srgbClr val="000000"/>
                          </a:solidFill>
                          <a:latin typeface="Calibri"/>
                          <a:ea typeface="Calibri"/>
                          <a:cs typeface="Calibri"/>
                          <a:sym typeface="Calibri"/>
                        </a:rPr>
                        <a:t>Group</a:t>
                      </a:r>
                      <a:endParaRPr/>
                    </a:p>
                  </a:txBody>
                  <a:tcPr marL="3650" marR="3650"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Hamad Bin Khalifa Al Thani</a:t>
                      </a:r>
                      <a:endParaRPr/>
                    </a:p>
                  </a:txBody>
                  <a:tcPr marL="3650" marR="3650" marT="36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29.87</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40.90</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11.03</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2225">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Madhrasathul Ifthithaah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41.01</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49.92</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8.92</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Muhiyuhddin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31.16</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37.81</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6.65</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Nooraanee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33.91</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38.07</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4.16</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72225">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Vaavu Atoll Education Centre</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24.67</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33.67</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9.00</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87500">
                <a:tc rowSpan="12">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Treatment</a:t>
                      </a:r>
                      <a:br>
                        <a:rPr lang="en-US" sz="1600" b="1" i="0" u="none" strike="noStrike" cap="none">
                          <a:solidFill>
                            <a:srgbClr val="000000"/>
                          </a:solidFill>
                          <a:latin typeface="Calibri"/>
                          <a:ea typeface="Calibri"/>
                          <a:cs typeface="Calibri"/>
                          <a:sym typeface="Calibri"/>
                        </a:rPr>
                      </a:br>
                      <a:r>
                        <a:rPr lang="en-US" sz="1600" b="1" i="0" u="none" strike="noStrike" cap="none">
                          <a:solidFill>
                            <a:srgbClr val="000000"/>
                          </a:solidFill>
                          <a:latin typeface="Calibri"/>
                          <a:ea typeface="Calibri"/>
                          <a:cs typeface="Calibri"/>
                          <a:sym typeface="Calibri"/>
                        </a:rPr>
                        <a:t>Group</a:t>
                      </a:r>
                      <a:endParaRPr/>
                    </a:p>
                  </a:txBody>
                  <a:tcPr marL="3650" marR="3650"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Aminiya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35.42</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42.26</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6.84</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GDH. Thinadhoo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35.67</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47.35</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11.67</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Hafiz Ahmed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30.26</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44.58</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14.32</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Hanimaadhoo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32.92</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38.33</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5.42</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Hiriyaa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32.91</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44.80</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11.89</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Huraa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37.96</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48.60</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10.63</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Huravee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32.01</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43.99</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11.98</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Kalaafaanu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36.00</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49.58</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13.57</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Maakurathu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22.46</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37.50</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15.04</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Maradhoo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D5B4"/>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D5B4"/>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D5B4"/>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D5B4"/>
                    </a:solidFill>
                  </a:tcPr>
                </a:tc>
                <a:extLst>
                  <a:ext uri="{0D108BD9-81ED-4DB2-BD59-A6C34878D82A}">
                    <a16:rowId xmlns:a16="http://schemas.microsoft.com/office/drawing/2014/main" val="10016"/>
                  </a:ext>
                </a:extLst>
              </a:tr>
              <a:tr h="372225">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Mohamed Jamaluddin School</a:t>
                      </a:r>
                      <a:endParaRPr/>
                    </a:p>
                  </a:txBody>
                  <a:tcPr marL="3650" marR="3650" marT="36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29.63</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43.96</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14.33</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87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Seenu Atoll School</a:t>
                      </a:r>
                      <a:endParaRPr/>
                    </a:p>
                  </a:txBody>
                  <a:tcPr marL="3650" marR="3650" marT="3650"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31.40</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37.71</a:t>
                      </a:r>
                      <a:endParaRPr/>
                    </a:p>
                  </a:txBody>
                  <a:tcPr marL="3650" marR="3650" marT="36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6.30</a:t>
                      </a:r>
                      <a:endParaRPr/>
                    </a:p>
                  </a:txBody>
                  <a:tcPr marL="3650" marR="3650" marT="36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372225">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Treatment Group Averages</a:t>
                      </a:r>
                      <a:endParaRPr/>
                    </a:p>
                  </a:txBody>
                  <a:tcPr marL="3650" marR="3650"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3650" marR="3650"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33.22</a:t>
                      </a:r>
                      <a:endParaRPr/>
                    </a:p>
                  </a:txBody>
                  <a:tcPr marL="3650" marR="3650"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44.50</a:t>
                      </a:r>
                      <a:endParaRPr/>
                    </a:p>
                  </a:txBody>
                  <a:tcPr marL="3650" marR="3650"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11.28</a:t>
                      </a:r>
                      <a:endParaRPr/>
                    </a:p>
                  </a:txBody>
                  <a:tcPr marL="3650" marR="3650"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19"/>
                  </a:ext>
                </a:extLst>
              </a:tr>
              <a:tr h="1875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Control Group Averages</a:t>
                      </a:r>
                      <a:endParaRPr/>
                    </a:p>
                  </a:txBody>
                  <a:tcPr marL="3650" marR="3650"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3650" marR="3650" marT="3650"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34.10</a:t>
                      </a:r>
                      <a:endParaRPr/>
                    </a:p>
                  </a:txBody>
                  <a:tcPr marL="3650" marR="3650"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43.16</a:t>
                      </a:r>
                      <a:endParaRPr/>
                    </a:p>
                  </a:txBody>
                  <a:tcPr marL="3650" marR="3650"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9.07</a:t>
                      </a:r>
                      <a:endParaRPr/>
                    </a:p>
                  </a:txBody>
                  <a:tcPr marL="3650" marR="3650" marT="36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2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p:nvPr/>
        </p:nvSpPr>
        <p:spPr>
          <a:xfrm>
            <a:off x="761467" y="2931867"/>
            <a:ext cx="1852775"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a:solidFill>
                  <a:srgbClr val="C00000"/>
                </a:solidFill>
                <a:latin typeface="Playfair Display"/>
                <a:ea typeface="Playfair Display"/>
                <a:cs typeface="Playfair Display"/>
                <a:sym typeface="Playfair Display"/>
              </a:rPr>
              <a:t>AL</a:t>
            </a:r>
            <a:r>
              <a:rPr lang="en-US" sz="4800" b="1" i="1">
                <a:solidFill>
                  <a:srgbClr val="C00000"/>
                </a:solidFill>
                <a:latin typeface="Playfair Display"/>
                <a:ea typeface="Playfair Display"/>
                <a:cs typeface="Playfair Display"/>
                <a:sym typeface="Playfair Display"/>
              </a:rPr>
              <a:t>f</a:t>
            </a:r>
            <a:r>
              <a:rPr lang="en-US" sz="4800" b="1">
                <a:solidFill>
                  <a:srgbClr val="C00000"/>
                </a:solidFill>
                <a:latin typeface="Playfair Display"/>
                <a:ea typeface="Playfair Display"/>
                <a:cs typeface="Playfair Display"/>
                <a:sym typeface="Playfair Display"/>
              </a:rPr>
              <a:t>A</a:t>
            </a:r>
            <a:endParaRPr sz="4800" b="1">
              <a:solidFill>
                <a:srgbClr val="00823B"/>
              </a:solidFill>
              <a:latin typeface="Playfair Display"/>
              <a:ea typeface="Playfair Display"/>
              <a:cs typeface="Playfair Display"/>
              <a:sym typeface="Playfair Display"/>
            </a:endParaRPr>
          </a:p>
          <a:p>
            <a:pPr marL="0" marR="0" lvl="0" indent="0" algn="l" rtl="0">
              <a:spcBef>
                <a:spcPts val="0"/>
              </a:spcBef>
              <a:spcAft>
                <a:spcPts val="0"/>
              </a:spcAft>
              <a:buClr>
                <a:schemeClr val="accent6"/>
              </a:buClr>
              <a:buSzPts val="2400"/>
              <a:buFont typeface="Calibri"/>
              <a:buNone/>
            </a:pPr>
            <a:r>
              <a:rPr lang="en-US" sz="2400" b="1">
                <a:solidFill>
                  <a:schemeClr val="accent6"/>
                </a:solidFill>
                <a:latin typeface="Calibri"/>
                <a:ea typeface="Calibri"/>
                <a:cs typeface="Calibri"/>
                <a:sym typeface="Calibri"/>
              </a:rPr>
              <a:t>Mathematics</a:t>
            </a:r>
            <a:endParaRPr/>
          </a:p>
          <a:p>
            <a:pPr marL="0" marR="0" lvl="0" indent="0" algn="l" rtl="0">
              <a:spcBef>
                <a:spcPts val="0"/>
              </a:spcBef>
              <a:spcAft>
                <a:spcPts val="0"/>
              </a:spcAft>
              <a:buClr>
                <a:schemeClr val="dk1"/>
              </a:buClr>
              <a:buSzPts val="2400"/>
              <a:buFont typeface="Calibri"/>
              <a:buNone/>
            </a:pPr>
            <a:endParaRPr sz="2400" b="1">
              <a:solidFill>
                <a:schemeClr val="accent6"/>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At the time of this analysis data was missing for one school and one section in the Treatment Group. The Control Group data was final.  </a:t>
            </a:r>
            <a:endParaRPr/>
          </a:p>
        </p:txBody>
      </p:sp>
      <p:sp>
        <p:nvSpPr>
          <p:cNvPr id="183" name="Google Shape;183;p24"/>
          <p:cNvSpPr txBox="1"/>
          <p:nvPr/>
        </p:nvSpPr>
        <p:spPr>
          <a:xfrm>
            <a:off x="2908299" y="1537297"/>
            <a:ext cx="8822928" cy="723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6"/>
              </a:buClr>
              <a:buSzPts val="2300"/>
              <a:buFont typeface="Calibri"/>
              <a:buNone/>
            </a:pPr>
            <a:r>
              <a:rPr lang="en-US" sz="2300" b="1">
                <a:solidFill>
                  <a:schemeClr val="accent6"/>
                </a:solidFill>
                <a:latin typeface="Calibri"/>
                <a:ea typeface="Calibri"/>
                <a:cs typeface="Calibri"/>
                <a:sym typeface="Calibri"/>
              </a:rPr>
              <a:t>Mathematics Grade 3 </a:t>
            </a:r>
            <a:r>
              <a:rPr lang="en-US" sz="2300" b="1">
                <a:solidFill>
                  <a:schemeClr val="dk1"/>
                </a:solidFill>
                <a:latin typeface="Calibri"/>
                <a:ea typeface="Calibri"/>
                <a:cs typeface="Calibri"/>
                <a:sym typeface="Calibri"/>
              </a:rPr>
              <a:t>Progress between Baseline and Progress Surveys</a:t>
            </a:r>
            <a:endParaRPr/>
          </a:p>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September 2023 (Baseline) to December 2023 (Progress 1)</a:t>
            </a:r>
            <a:endParaRPr/>
          </a:p>
        </p:txBody>
      </p:sp>
      <p:graphicFrame>
        <p:nvGraphicFramePr>
          <p:cNvPr id="185" name="Google Shape;185;p24"/>
          <p:cNvGraphicFramePr/>
          <p:nvPr/>
        </p:nvGraphicFramePr>
        <p:xfrm>
          <a:off x="2908299" y="2356835"/>
          <a:ext cx="8822925" cy="3921675"/>
        </p:xfrm>
        <a:graphic>
          <a:graphicData uri="http://schemas.openxmlformats.org/drawingml/2006/table">
            <a:tbl>
              <a:tblPr>
                <a:noFill/>
                <a:tableStyleId>{E38201AB-5A2D-459F-874A-9E3B81B8E895}</a:tableStyleId>
              </a:tblPr>
              <a:tblGrid>
                <a:gridCol w="2360275">
                  <a:extLst>
                    <a:ext uri="{9D8B030D-6E8A-4147-A177-3AD203B41FA5}">
                      <a16:colId xmlns:a16="http://schemas.microsoft.com/office/drawing/2014/main" val="20000"/>
                    </a:ext>
                  </a:extLst>
                </a:gridCol>
                <a:gridCol w="1663425">
                  <a:extLst>
                    <a:ext uri="{9D8B030D-6E8A-4147-A177-3AD203B41FA5}">
                      <a16:colId xmlns:a16="http://schemas.microsoft.com/office/drawing/2014/main" val="20001"/>
                    </a:ext>
                  </a:extLst>
                </a:gridCol>
                <a:gridCol w="775525">
                  <a:extLst>
                    <a:ext uri="{9D8B030D-6E8A-4147-A177-3AD203B41FA5}">
                      <a16:colId xmlns:a16="http://schemas.microsoft.com/office/drawing/2014/main" val="20002"/>
                    </a:ext>
                  </a:extLst>
                </a:gridCol>
                <a:gridCol w="1663425">
                  <a:extLst>
                    <a:ext uri="{9D8B030D-6E8A-4147-A177-3AD203B41FA5}">
                      <a16:colId xmlns:a16="http://schemas.microsoft.com/office/drawing/2014/main" val="20003"/>
                    </a:ext>
                  </a:extLst>
                </a:gridCol>
                <a:gridCol w="775525">
                  <a:extLst>
                    <a:ext uri="{9D8B030D-6E8A-4147-A177-3AD203B41FA5}">
                      <a16:colId xmlns:a16="http://schemas.microsoft.com/office/drawing/2014/main" val="20004"/>
                    </a:ext>
                  </a:extLst>
                </a:gridCol>
                <a:gridCol w="775525">
                  <a:extLst>
                    <a:ext uri="{9D8B030D-6E8A-4147-A177-3AD203B41FA5}">
                      <a16:colId xmlns:a16="http://schemas.microsoft.com/office/drawing/2014/main" val="20005"/>
                    </a:ext>
                  </a:extLst>
                </a:gridCol>
                <a:gridCol w="809225">
                  <a:extLst>
                    <a:ext uri="{9D8B030D-6E8A-4147-A177-3AD203B41FA5}">
                      <a16:colId xmlns:a16="http://schemas.microsoft.com/office/drawing/2014/main" val="20006"/>
                    </a:ext>
                  </a:extLst>
                </a:gridCol>
              </a:tblGrid>
              <a:tr h="662800">
                <a:tc gridSpan="7">
                  <a:txBody>
                    <a:bodyPr/>
                    <a:lstStyle/>
                    <a:p>
                      <a:pPr marL="0" marR="0" lvl="0" indent="0" algn="ctr" rtl="0">
                        <a:spcBef>
                          <a:spcPts val="0"/>
                        </a:spcBef>
                        <a:spcAft>
                          <a:spcPts val="0"/>
                        </a:spcAft>
                        <a:buNone/>
                      </a:pPr>
                      <a:r>
                        <a:rPr lang="en-US" sz="2300" b="1" i="0" u="none" strike="noStrike" cap="none">
                          <a:solidFill>
                            <a:srgbClr val="000000"/>
                          </a:solidFill>
                          <a:latin typeface="Calibri"/>
                          <a:ea typeface="Calibri"/>
                          <a:cs typeface="Calibri"/>
                          <a:sym typeface="Calibri"/>
                        </a:rPr>
                        <a:t>Mathematics Difference in Difference using Medians &amp; Absolute Marks</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9475">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 </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 </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0-25</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26-50</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51-75</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76-100</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0-100</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extLst>
                  <a:ext uri="{0D108BD9-81ED-4DB2-BD59-A6C34878D82A}">
                    <a16:rowId xmlns:a16="http://schemas.microsoft.com/office/drawing/2014/main" val="10001"/>
                  </a:ext>
                </a:extLst>
              </a:tr>
              <a:tr h="319475">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Treatment</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No. of Students</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167</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166</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166</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166</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665</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r h="319475">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Control</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No. of Students</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45</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44</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44</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44</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177</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extLst>
                  <a:ext uri="{0D108BD9-81ED-4DB2-BD59-A6C34878D82A}">
                    <a16:rowId xmlns:a16="http://schemas.microsoft.com/office/drawing/2014/main" val="10003"/>
                  </a:ext>
                </a:extLst>
              </a:tr>
              <a:tr h="311875">
                <a:tc row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Grade 3 Progress</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Median (T)</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26.67</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36.67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48.33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66.67</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43.33</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8800">
                <a:tc vMerge="1">
                  <a:txBody>
                    <a:bodyPr/>
                    <a:lstStyle/>
                    <a:p>
                      <a:endParaRPr lang="en-US"/>
                    </a:p>
                  </a:txBody>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Median (C) </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26.67</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36.67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43.33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71.67</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40.00</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9475">
                <a:tc vMerge="1">
                  <a:txBody>
                    <a:bodyPr/>
                    <a:lstStyle/>
                    <a:p>
                      <a:endParaRPr lang="en-US"/>
                    </a:p>
                  </a:txBody>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NDIFF=NAT-NAC</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0.00</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0.00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5.00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-5.00</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3.33</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1875">
                <a:tc row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Grade 3 Baseline</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Median (T)</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13.33</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26.67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36.67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56.67</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33.33</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9475">
                <a:tc vMerge="1">
                  <a:txBody>
                    <a:bodyPr/>
                    <a:lstStyle/>
                    <a:p>
                      <a:endParaRPr lang="en-US"/>
                    </a:p>
                  </a:txBody>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Median (C) </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16.67</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26.67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40.00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60.00</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33.33</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9475">
                <a:tc vMerge="1">
                  <a:txBody>
                    <a:bodyPr/>
                    <a:lstStyle/>
                    <a:p>
                      <a:endParaRPr lang="en-US"/>
                    </a:p>
                  </a:txBody>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JDIFF=JAT-BARC</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-3.33</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0.00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-3.33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-3.33</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0.00</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9475">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DIFF IN DIFF</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NDIFF-JDIFF</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3.33</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0.00</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8.33</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-1.67</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3.33</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p:nvPr/>
        </p:nvSpPr>
        <p:spPr>
          <a:xfrm>
            <a:off x="742149" y="2365196"/>
            <a:ext cx="1852775" cy="38472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a:solidFill>
                  <a:srgbClr val="C00000"/>
                </a:solidFill>
                <a:latin typeface="Playfair Display"/>
                <a:ea typeface="Playfair Display"/>
                <a:cs typeface="Playfair Display"/>
                <a:sym typeface="Playfair Display"/>
              </a:rPr>
              <a:t>AL</a:t>
            </a:r>
            <a:r>
              <a:rPr lang="en-US" sz="4800" b="1" i="1">
                <a:solidFill>
                  <a:srgbClr val="C00000"/>
                </a:solidFill>
                <a:latin typeface="Playfair Display"/>
                <a:ea typeface="Playfair Display"/>
                <a:cs typeface="Playfair Display"/>
                <a:sym typeface="Playfair Display"/>
              </a:rPr>
              <a:t>f</a:t>
            </a:r>
            <a:r>
              <a:rPr lang="en-US" sz="4800" b="1">
                <a:solidFill>
                  <a:srgbClr val="C00000"/>
                </a:solidFill>
                <a:latin typeface="Playfair Display"/>
                <a:ea typeface="Playfair Display"/>
                <a:cs typeface="Playfair Display"/>
                <a:sym typeface="Playfair Display"/>
              </a:rPr>
              <a:t>A</a:t>
            </a:r>
            <a:endParaRPr sz="4800" b="1">
              <a:solidFill>
                <a:srgbClr val="00823B"/>
              </a:solidFill>
              <a:latin typeface="Playfair Display"/>
              <a:ea typeface="Playfair Display"/>
              <a:cs typeface="Playfair Display"/>
              <a:sym typeface="Playfair Display"/>
            </a:endParaRPr>
          </a:p>
          <a:p>
            <a:pPr marL="0" marR="0" lvl="0" indent="0" algn="l" rtl="0">
              <a:spcBef>
                <a:spcPts val="0"/>
              </a:spcBef>
              <a:spcAft>
                <a:spcPts val="0"/>
              </a:spcAft>
              <a:buClr>
                <a:schemeClr val="accent6"/>
              </a:buClr>
              <a:buSzPts val="2400"/>
              <a:buFont typeface="Calibri"/>
              <a:buNone/>
            </a:pPr>
            <a:r>
              <a:rPr lang="en-US" sz="2400" b="1">
                <a:solidFill>
                  <a:schemeClr val="accent6"/>
                </a:solidFill>
                <a:latin typeface="Calibri"/>
                <a:ea typeface="Calibri"/>
                <a:cs typeface="Calibri"/>
                <a:sym typeface="Calibri"/>
              </a:rPr>
              <a:t>Mathematics</a:t>
            </a:r>
            <a:endParaRPr/>
          </a:p>
          <a:p>
            <a:pPr marL="0" marR="0" lvl="0" indent="0" algn="l" rtl="0">
              <a:spcBef>
                <a:spcPts val="0"/>
              </a:spcBef>
              <a:spcAft>
                <a:spcPts val="0"/>
              </a:spcAft>
              <a:buClr>
                <a:schemeClr val="dk1"/>
              </a:buClr>
              <a:buSzPts val="2400"/>
              <a:buFont typeface="Calibri"/>
              <a:buNone/>
            </a:pPr>
            <a:endParaRPr sz="2400" b="1">
              <a:solidFill>
                <a:schemeClr val="accent6"/>
              </a:solidFill>
              <a:latin typeface="Calibri"/>
              <a:ea typeface="Calibri"/>
              <a:cs typeface="Calibri"/>
              <a:sym typeface="Calibri"/>
            </a:endParaRPr>
          </a:p>
          <a:p>
            <a:pPr marL="0" marR="0" lvl="0" indent="0" algn="l" rtl="0">
              <a:spcBef>
                <a:spcPts val="0"/>
              </a:spcBef>
              <a:spcAft>
                <a:spcPts val="0"/>
              </a:spcAft>
              <a:buClr>
                <a:schemeClr val="dk1"/>
              </a:buClr>
              <a:buSzPts val="1900"/>
              <a:buFont typeface="Calibri"/>
              <a:buNone/>
            </a:pPr>
            <a:r>
              <a:rPr lang="en-US" sz="1900" b="1">
                <a:solidFill>
                  <a:schemeClr val="dk1"/>
                </a:solidFill>
                <a:latin typeface="Calibri"/>
                <a:ea typeface="Calibri"/>
                <a:cs typeface="Calibri"/>
                <a:sym typeface="Calibri"/>
              </a:rPr>
              <a:t>Overall </a:t>
            </a:r>
            <a:br>
              <a:rPr lang="en-US" sz="1900" b="1">
                <a:solidFill>
                  <a:schemeClr val="dk1"/>
                </a:solidFill>
                <a:latin typeface="Calibri"/>
                <a:ea typeface="Calibri"/>
                <a:cs typeface="Calibri"/>
                <a:sym typeface="Calibri"/>
              </a:rPr>
            </a:br>
            <a:r>
              <a:rPr lang="en-US" sz="1900" b="1">
                <a:solidFill>
                  <a:schemeClr val="dk1"/>
                </a:solidFill>
                <a:latin typeface="Calibri"/>
                <a:ea typeface="Calibri"/>
                <a:cs typeface="Calibri"/>
                <a:sym typeface="Calibri"/>
              </a:rPr>
              <a:t>Effect Size </a:t>
            </a:r>
            <a:br>
              <a:rPr lang="en-US" sz="1900" b="1">
                <a:solidFill>
                  <a:schemeClr val="dk1"/>
                </a:solidFill>
                <a:latin typeface="Calibri"/>
                <a:ea typeface="Calibri"/>
                <a:cs typeface="Calibri"/>
                <a:sym typeface="Calibri"/>
              </a:rPr>
            </a:br>
            <a:r>
              <a:rPr lang="en-US" sz="1900" b="1">
                <a:solidFill>
                  <a:srgbClr val="00B050"/>
                </a:solidFill>
                <a:latin typeface="Calibri"/>
                <a:ea typeface="Calibri"/>
                <a:cs typeface="Calibri"/>
                <a:sym typeface="Calibri"/>
              </a:rPr>
              <a:t>0.16</a:t>
            </a:r>
            <a:endParaRPr/>
          </a:p>
          <a:p>
            <a:pPr marL="0" marR="0" lvl="0" indent="0" algn="l" rtl="0">
              <a:spcBef>
                <a:spcPts val="0"/>
              </a:spcBef>
              <a:spcAft>
                <a:spcPts val="0"/>
              </a:spcAft>
              <a:buClr>
                <a:schemeClr val="dk1"/>
              </a:buClr>
              <a:buSzPts val="1900"/>
              <a:buFont typeface="Calibri"/>
              <a:buNone/>
            </a:pPr>
            <a:endParaRPr sz="19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At the time of this analysis data was missing for one school and one section in the Treatment Group. The Control Group data was final. </a:t>
            </a:r>
            <a:endParaRPr/>
          </a:p>
        </p:txBody>
      </p:sp>
      <p:graphicFrame>
        <p:nvGraphicFramePr>
          <p:cNvPr id="192" name="Google Shape;192;p25"/>
          <p:cNvGraphicFramePr/>
          <p:nvPr/>
        </p:nvGraphicFramePr>
        <p:xfrm>
          <a:off x="2717442" y="2468895"/>
          <a:ext cx="8944375" cy="3526175"/>
        </p:xfrm>
        <a:graphic>
          <a:graphicData uri="http://schemas.openxmlformats.org/drawingml/2006/table">
            <a:tbl>
              <a:tblPr>
                <a:noFill/>
                <a:tableStyleId>{E38201AB-5A2D-459F-874A-9E3B81B8E895}</a:tableStyleId>
              </a:tblPr>
              <a:tblGrid>
                <a:gridCol w="2537900">
                  <a:extLst>
                    <a:ext uri="{9D8B030D-6E8A-4147-A177-3AD203B41FA5}">
                      <a16:colId xmlns:a16="http://schemas.microsoft.com/office/drawing/2014/main" val="20000"/>
                    </a:ext>
                  </a:extLst>
                </a:gridCol>
                <a:gridCol w="1648975">
                  <a:extLst>
                    <a:ext uri="{9D8B030D-6E8A-4147-A177-3AD203B41FA5}">
                      <a16:colId xmlns:a16="http://schemas.microsoft.com/office/drawing/2014/main" val="20001"/>
                    </a:ext>
                  </a:extLst>
                </a:gridCol>
                <a:gridCol w="768775">
                  <a:extLst>
                    <a:ext uri="{9D8B030D-6E8A-4147-A177-3AD203B41FA5}">
                      <a16:colId xmlns:a16="http://schemas.microsoft.com/office/drawing/2014/main" val="20002"/>
                    </a:ext>
                  </a:extLst>
                </a:gridCol>
                <a:gridCol w="1648975">
                  <a:extLst>
                    <a:ext uri="{9D8B030D-6E8A-4147-A177-3AD203B41FA5}">
                      <a16:colId xmlns:a16="http://schemas.microsoft.com/office/drawing/2014/main" val="20003"/>
                    </a:ext>
                  </a:extLst>
                </a:gridCol>
                <a:gridCol w="768775">
                  <a:extLst>
                    <a:ext uri="{9D8B030D-6E8A-4147-A177-3AD203B41FA5}">
                      <a16:colId xmlns:a16="http://schemas.microsoft.com/office/drawing/2014/main" val="20004"/>
                    </a:ext>
                  </a:extLst>
                </a:gridCol>
                <a:gridCol w="768775">
                  <a:extLst>
                    <a:ext uri="{9D8B030D-6E8A-4147-A177-3AD203B41FA5}">
                      <a16:colId xmlns:a16="http://schemas.microsoft.com/office/drawing/2014/main" val="20005"/>
                    </a:ext>
                  </a:extLst>
                </a:gridCol>
                <a:gridCol w="802200">
                  <a:extLst>
                    <a:ext uri="{9D8B030D-6E8A-4147-A177-3AD203B41FA5}">
                      <a16:colId xmlns:a16="http://schemas.microsoft.com/office/drawing/2014/main" val="20006"/>
                    </a:ext>
                  </a:extLst>
                </a:gridCol>
              </a:tblGrid>
              <a:tr h="465850">
                <a:tc gridSpan="7">
                  <a:txBody>
                    <a:bodyPr/>
                    <a:lstStyle/>
                    <a:p>
                      <a:pPr marL="0" marR="0" lvl="0" indent="0" algn="ctr" rtl="0">
                        <a:spcBef>
                          <a:spcPts val="0"/>
                        </a:spcBef>
                        <a:spcAft>
                          <a:spcPts val="0"/>
                        </a:spcAft>
                        <a:buNone/>
                      </a:pPr>
                      <a:r>
                        <a:rPr lang="en-US" sz="2300" b="1" i="0" u="none" strike="noStrike" cap="none">
                          <a:solidFill>
                            <a:srgbClr val="000000"/>
                          </a:solidFill>
                          <a:latin typeface="Calibri"/>
                          <a:ea typeface="Calibri"/>
                          <a:cs typeface="Calibri"/>
                          <a:sym typeface="Calibri"/>
                        </a:rPr>
                        <a:t>Mathematics Difference in Difference using Standardized Marks</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8D08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3175">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 </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 </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0-25</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26-50</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51-75</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76-100</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0-100</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4E0B2"/>
                    </a:solidFill>
                  </a:tcPr>
                </a:tc>
                <a:extLst>
                  <a:ext uri="{0D108BD9-81ED-4DB2-BD59-A6C34878D82A}">
                    <a16:rowId xmlns:a16="http://schemas.microsoft.com/office/drawing/2014/main" val="10001"/>
                  </a:ext>
                </a:extLst>
              </a:tr>
              <a:tr h="364300">
                <a:tc row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Grade 3 Progress</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Median (T)</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0.29</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0.77</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1.34</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2.22</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1.09</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5850">
                <a:tc vMerge="1">
                  <a:txBody>
                    <a:bodyPr/>
                    <a:lstStyle/>
                    <a:p>
                      <a:endParaRPr lang="en-US"/>
                    </a:p>
                  </a:txBody>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Median (C) </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0.23</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0.69</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0.99</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2.30</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0.84</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73175">
                <a:tc vMerge="1">
                  <a:txBody>
                    <a:bodyPr/>
                    <a:lstStyle/>
                    <a:p>
                      <a:endParaRPr lang="en-US"/>
                    </a:p>
                  </a:txBody>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NDIFF=NAT-NAC</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0.06</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0.08</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0.34</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-0.08</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0.25</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64300">
                <a:tc row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Grade3 Baseline</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Median (I)</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-0.31</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0.37</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0.89</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1.91</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0.71</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73175">
                <a:tc vMerge="1">
                  <a:txBody>
                    <a:bodyPr/>
                    <a:lstStyle/>
                    <a:p>
                      <a:endParaRPr lang="en-US"/>
                    </a:p>
                  </a:txBody>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Median (R) </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-0.12</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0.41</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1.12</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2.18</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0.77</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73175">
                <a:tc vMerge="1">
                  <a:txBody>
                    <a:bodyPr/>
                    <a:lstStyle/>
                    <a:p>
                      <a:endParaRPr lang="en-US"/>
                    </a:p>
                  </a:txBody>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JDIFF=JAT-BARC</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-0.20</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-0.04</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-0.23</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-0.27</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-0.05</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73175">
                <a:tc>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DIFF IN DIFF</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NDIFF-JDIFF</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0.26</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0.13</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0.58</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0.19</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0.31</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8"/>
                  </a:ext>
                </a:extLst>
              </a:tr>
            </a:tbl>
          </a:graphicData>
        </a:graphic>
      </p:graphicFrame>
      <p:sp>
        <p:nvSpPr>
          <p:cNvPr id="193" name="Google Shape;193;p25"/>
          <p:cNvSpPr txBox="1"/>
          <p:nvPr/>
        </p:nvSpPr>
        <p:spPr>
          <a:xfrm>
            <a:off x="2908299" y="1537297"/>
            <a:ext cx="8822928" cy="723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6"/>
              </a:buClr>
              <a:buSzPts val="2300"/>
              <a:buFont typeface="Calibri"/>
              <a:buNone/>
            </a:pPr>
            <a:r>
              <a:rPr lang="en-US" sz="2300" b="1">
                <a:solidFill>
                  <a:schemeClr val="accent6"/>
                </a:solidFill>
                <a:latin typeface="Calibri"/>
                <a:ea typeface="Calibri"/>
                <a:cs typeface="Calibri"/>
                <a:sym typeface="Calibri"/>
              </a:rPr>
              <a:t>Mathematics Grade 3 </a:t>
            </a:r>
            <a:r>
              <a:rPr lang="en-US" sz="2300" b="1">
                <a:solidFill>
                  <a:schemeClr val="dk1"/>
                </a:solidFill>
                <a:latin typeface="Calibri"/>
                <a:ea typeface="Calibri"/>
                <a:cs typeface="Calibri"/>
                <a:sym typeface="Calibri"/>
              </a:rPr>
              <a:t>Progress between Baseline and Progress Surveys</a:t>
            </a:r>
            <a:endParaRPr/>
          </a:p>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September 2023 (Baseline) to December 2023 (Progress 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p:nvPr/>
        </p:nvSpPr>
        <p:spPr>
          <a:xfrm>
            <a:off x="446485" y="439800"/>
            <a:ext cx="855593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a:solidFill>
                  <a:srgbClr val="C00000"/>
                </a:solidFill>
                <a:latin typeface="Playfair Display"/>
                <a:ea typeface="Playfair Display"/>
                <a:cs typeface="Playfair Display"/>
                <a:sym typeface="Playfair Display"/>
              </a:rPr>
              <a:t>English</a:t>
            </a:r>
            <a:r>
              <a:rPr lang="en-US" sz="4800" b="1">
                <a:solidFill>
                  <a:schemeClr val="dk1"/>
                </a:solidFill>
                <a:latin typeface="Playfair Display"/>
                <a:ea typeface="Playfair Display"/>
                <a:cs typeface="Playfair Display"/>
                <a:sym typeface="Playfair Display"/>
              </a:rPr>
              <a:t> </a:t>
            </a:r>
            <a:r>
              <a:rPr lang="en-US" sz="4800" b="1">
                <a:solidFill>
                  <a:srgbClr val="C00000"/>
                </a:solidFill>
                <a:latin typeface="Playfair Display"/>
                <a:ea typeface="Playfair Display"/>
                <a:cs typeface="Playfair Display"/>
                <a:sym typeface="Playfair Display"/>
              </a:rPr>
              <a:t>Progress</a:t>
            </a:r>
            <a:r>
              <a:rPr lang="en-US" sz="4800" b="1">
                <a:solidFill>
                  <a:schemeClr val="dk1"/>
                </a:solidFill>
                <a:latin typeface="Playfair Display"/>
                <a:ea typeface="Playfair Display"/>
                <a:cs typeface="Playfair Display"/>
                <a:sym typeface="Playfair Display"/>
              </a:rPr>
              <a:t> vs Last Year</a:t>
            </a:r>
            <a:endParaRPr/>
          </a:p>
        </p:txBody>
      </p:sp>
      <p:sp>
        <p:nvSpPr>
          <p:cNvPr id="199" name="Google Shape;199;p26"/>
          <p:cNvSpPr txBox="1"/>
          <p:nvPr/>
        </p:nvSpPr>
        <p:spPr>
          <a:xfrm>
            <a:off x="446485" y="1149090"/>
            <a:ext cx="8671218"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ALfA Group Teacher Views on the Question:</a:t>
            </a:r>
            <a:br>
              <a:rPr lang="en-US" sz="2200" b="1">
                <a:solidFill>
                  <a:schemeClr val="dk1"/>
                </a:solidFill>
                <a:latin typeface="Calibri"/>
                <a:ea typeface="Calibri"/>
                <a:cs typeface="Calibri"/>
                <a:sym typeface="Calibri"/>
              </a:rPr>
            </a:br>
            <a:r>
              <a:rPr lang="en-US" sz="2200" b="1">
                <a:solidFill>
                  <a:schemeClr val="dk1"/>
                </a:solidFill>
                <a:latin typeface="Calibri"/>
                <a:ea typeface="Calibri"/>
                <a:cs typeface="Calibri"/>
                <a:sym typeface="Calibri"/>
              </a:rPr>
              <a:t>What was the improvement in English in comparison to last year?</a:t>
            </a:r>
            <a:endParaRPr/>
          </a:p>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101 responses </a:t>
            </a:r>
            <a:endParaRPr/>
          </a:p>
        </p:txBody>
      </p:sp>
      <p:grpSp>
        <p:nvGrpSpPr>
          <p:cNvPr id="200" name="Google Shape;200;p26"/>
          <p:cNvGrpSpPr/>
          <p:nvPr/>
        </p:nvGrpSpPr>
        <p:grpSpPr>
          <a:xfrm>
            <a:off x="2766521" y="2302217"/>
            <a:ext cx="7174111" cy="4115983"/>
            <a:chOff x="2784277" y="2408049"/>
            <a:chExt cx="7174111" cy="4115983"/>
          </a:xfrm>
        </p:grpSpPr>
        <p:pic>
          <p:nvPicPr>
            <p:cNvPr id="201" name="Google Shape;201;p26" descr="Forms response chart. Question title: Improvement in English in comparison with last year&#10;. Number of responses: 101 responses."/>
            <p:cNvPicPr preferRelativeResize="0"/>
            <p:nvPr/>
          </p:nvPicPr>
          <p:blipFill rotWithShape="1">
            <a:blip r:embed="rId3">
              <a:alphaModFix/>
            </a:blip>
            <a:srcRect l="19023" t="25363" r="52254" b="8512"/>
            <a:stretch/>
          </p:blipFill>
          <p:spPr>
            <a:xfrm>
              <a:off x="2784277" y="2408049"/>
              <a:ext cx="4254102" cy="4115983"/>
            </a:xfrm>
            <a:prstGeom prst="rect">
              <a:avLst/>
            </a:prstGeom>
            <a:noFill/>
            <a:ln>
              <a:noFill/>
            </a:ln>
          </p:spPr>
        </p:pic>
        <p:pic>
          <p:nvPicPr>
            <p:cNvPr id="202" name="Google Shape;202;p26" descr="Forms response chart. Question title: Improvement in English in comparison with last year&#10;. Number of responses: 101 responses."/>
            <p:cNvPicPr preferRelativeResize="0"/>
            <p:nvPr/>
          </p:nvPicPr>
          <p:blipFill rotWithShape="1">
            <a:blip r:embed="rId3">
              <a:alphaModFix/>
            </a:blip>
            <a:srcRect l="59867" t="25363" r="18871" b="42140"/>
            <a:stretch/>
          </p:blipFill>
          <p:spPr>
            <a:xfrm>
              <a:off x="6967204" y="3368791"/>
              <a:ext cx="2991184" cy="1921327"/>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p:nvPr/>
        </p:nvSpPr>
        <p:spPr>
          <a:xfrm>
            <a:off x="446484" y="463554"/>
            <a:ext cx="78421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3600"/>
              <a:buFont typeface="Playfair Display"/>
              <a:buNone/>
            </a:pPr>
            <a:r>
              <a:rPr lang="en-US" sz="3600" b="1">
                <a:solidFill>
                  <a:srgbClr val="C00000"/>
                </a:solidFill>
                <a:latin typeface="Playfair Display"/>
                <a:ea typeface="Playfair Display"/>
                <a:cs typeface="Playfair Display"/>
                <a:sym typeface="Playfair Display"/>
              </a:rPr>
              <a:t>Mathematics</a:t>
            </a:r>
            <a:r>
              <a:rPr lang="en-US" sz="3600" b="1">
                <a:solidFill>
                  <a:schemeClr val="dk1"/>
                </a:solidFill>
                <a:latin typeface="Playfair Display"/>
                <a:ea typeface="Playfair Display"/>
                <a:cs typeface="Playfair Display"/>
                <a:sym typeface="Playfair Display"/>
              </a:rPr>
              <a:t> </a:t>
            </a:r>
            <a:r>
              <a:rPr lang="en-US" sz="3600" b="1">
                <a:solidFill>
                  <a:srgbClr val="C00000"/>
                </a:solidFill>
                <a:latin typeface="Playfair Display"/>
                <a:ea typeface="Playfair Display"/>
                <a:cs typeface="Playfair Display"/>
                <a:sym typeface="Playfair Display"/>
              </a:rPr>
              <a:t>Progress</a:t>
            </a:r>
            <a:r>
              <a:rPr lang="en-US" sz="3600" b="1">
                <a:solidFill>
                  <a:schemeClr val="dk1"/>
                </a:solidFill>
                <a:latin typeface="Playfair Display"/>
                <a:ea typeface="Playfair Display"/>
                <a:cs typeface="Playfair Display"/>
                <a:sym typeface="Playfair Display"/>
              </a:rPr>
              <a:t> vs Last Year</a:t>
            </a:r>
            <a:endParaRPr/>
          </a:p>
        </p:txBody>
      </p:sp>
      <p:sp>
        <p:nvSpPr>
          <p:cNvPr id="209" name="Google Shape;209;p27"/>
          <p:cNvSpPr txBox="1"/>
          <p:nvPr/>
        </p:nvSpPr>
        <p:spPr>
          <a:xfrm>
            <a:off x="446484" y="1130171"/>
            <a:ext cx="8671218"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ALfA Group Teacher Views on the question: </a:t>
            </a:r>
            <a:br>
              <a:rPr lang="en-US" sz="2200" b="1">
                <a:solidFill>
                  <a:schemeClr val="dk1"/>
                </a:solidFill>
                <a:latin typeface="Calibri"/>
                <a:ea typeface="Calibri"/>
                <a:cs typeface="Calibri"/>
                <a:sym typeface="Calibri"/>
              </a:rPr>
            </a:br>
            <a:r>
              <a:rPr lang="en-US" sz="2200" b="1">
                <a:solidFill>
                  <a:schemeClr val="dk1"/>
                </a:solidFill>
                <a:latin typeface="Calibri"/>
                <a:ea typeface="Calibri"/>
                <a:cs typeface="Calibri"/>
                <a:sym typeface="Calibri"/>
              </a:rPr>
              <a:t>What was the improvement in Mathematics in comparison to last year?</a:t>
            </a:r>
            <a:endParaRPr sz="22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101 responses </a:t>
            </a:r>
            <a:endParaRPr/>
          </a:p>
        </p:txBody>
      </p:sp>
      <p:grpSp>
        <p:nvGrpSpPr>
          <p:cNvPr id="210" name="Google Shape;210;p27"/>
          <p:cNvGrpSpPr/>
          <p:nvPr/>
        </p:nvGrpSpPr>
        <p:grpSpPr>
          <a:xfrm>
            <a:off x="2779793" y="2246848"/>
            <a:ext cx="7155654" cy="3949307"/>
            <a:chOff x="2614611" y="2503195"/>
            <a:chExt cx="7155654" cy="3949307"/>
          </a:xfrm>
        </p:grpSpPr>
        <p:pic>
          <p:nvPicPr>
            <p:cNvPr id="211" name="Google Shape;211;p27" descr="Forms response chart. Question title: Improvement in Mathematics in comparison with last year. Number of responses: 101 responses."/>
            <p:cNvPicPr preferRelativeResize="0"/>
            <p:nvPr/>
          </p:nvPicPr>
          <p:blipFill rotWithShape="1">
            <a:blip r:embed="rId3">
              <a:alphaModFix/>
            </a:blip>
            <a:srcRect l="19726" t="28063" r="53363" b="8498"/>
            <a:stretch/>
          </p:blipFill>
          <p:spPr>
            <a:xfrm>
              <a:off x="2614611" y="2503195"/>
              <a:ext cx="3986213" cy="3949307"/>
            </a:xfrm>
            <a:prstGeom prst="rect">
              <a:avLst/>
            </a:prstGeom>
            <a:noFill/>
            <a:ln>
              <a:noFill/>
            </a:ln>
          </p:spPr>
        </p:pic>
        <p:pic>
          <p:nvPicPr>
            <p:cNvPr id="212" name="Google Shape;212;p27" descr="Forms response chart. Question title: Improvement in Mathematics in comparison with last year. Number of responses: 101 responses."/>
            <p:cNvPicPr preferRelativeResize="0"/>
            <p:nvPr/>
          </p:nvPicPr>
          <p:blipFill rotWithShape="1">
            <a:blip r:embed="rId3">
              <a:alphaModFix/>
            </a:blip>
            <a:srcRect l="61503" t="24769" r="17567" b="43302"/>
            <a:stretch/>
          </p:blipFill>
          <p:spPr>
            <a:xfrm>
              <a:off x="6643686" y="3386480"/>
              <a:ext cx="3126579" cy="2004513"/>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p:nvPr/>
        </p:nvSpPr>
        <p:spPr>
          <a:xfrm>
            <a:off x="463177" y="680460"/>
            <a:ext cx="7818600" cy="991200"/>
          </a:xfrm>
          <a:prstGeom prst="rect">
            <a:avLst/>
          </a:prstGeom>
          <a:noFill/>
          <a:ln>
            <a:noFill/>
          </a:ln>
        </p:spPr>
        <p:txBody>
          <a:bodyPr spcFirstLastPara="1" wrap="square" lIns="91425" tIns="91425" rIns="91425" bIns="91425" anchor="b" anchorCtr="0">
            <a:noAutofit/>
          </a:bodyPr>
          <a:lstStyle/>
          <a:p>
            <a:pPr marL="0" marR="0" lvl="0" indent="0" algn="l" rtl="0">
              <a:lnSpc>
                <a:spcPct val="62500"/>
              </a:lnSpc>
              <a:spcBef>
                <a:spcPts val="0"/>
              </a:spcBef>
              <a:spcAft>
                <a:spcPts val="0"/>
              </a:spcAft>
              <a:buClr>
                <a:srgbClr val="C00000"/>
              </a:buClr>
              <a:buSzPts val="4800"/>
              <a:buFont typeface="Playfair Display"/>
              <a:buNone/>
            </a:pPr>
            <a:r>
              <a:rPr lang="en-US" sz="4800" b="1">
                <a:solidFill>
                  <a:srgbClr val="C00000"/>
                </a:solidFill>
                <a:latin typeface="Playfair Display"/>
                <a:ea typeface="Playfair Display"/>
                <a:cs typeface="Playfair Display"/>
                <a:sym typeface="Playfair Display"/>
              </a:rPr>
              <a:t>Galvanizers' </a:t>
            </a:r>
            <a:r>
              <a:rPr lang="en-US" sz="4800" b="1">
                <a:solidFill>
                  <a:schemeClr val="dk1"/>
                </a:solidFill>
                <a:latin typeface="Playfair Display"/>
                <a:ea typeface="Playfair Display"/>
                <a:cs typeface="Playfair Display"/>
                <a:sym typeface="Playfair Display"/>
              </a:rPr>
              <a:t>Perspective</a:t>
            </a:r>
            <a:endParaRPr/>
          </a:p>
          <a:p>
            <a:pPr marL="0" marR="0" lvl="0" indent="0" algn="l" rtl="0">
              <a:lnSpc>
                <a:spcPct val="125000"/>
              </a:lnSpc>
              <a:spcBef>
                <a:spcPts val="0"/>
              </a:spcBef>
              <a:spcAft>
                <a:spcPts val="0"/>
              </a:spcAft>
              <a:buClr>
                <a:schemeClr val="dk1"/>
              </a:buClr>
              <a:buSzPts val="2400"/>
              <a:buFont typeface="Calibri"/>
              <a:buNone/>
            </a:pPr>
            <a:r>
              <a:rPr lang="en-US" sz="2400" b="1" i="1">
                <a:solidFill>
                  <a:schemeClr val="dk1"/>
                </a:solidFill>
                <a:latin typeface="Calibri"/>
                <a:ea typeface="Calibri"/>
                <a:cs typeface="Calibri"/>
                <a:sym typeface="Calibri"/>
              </a:rPr>
              <a:t>Confidence in the ALfA Journey</a:t>
            </a:r>
            <a:endParaRPr/>
          </a:p>
        </p:txBody>
      </p:sp>
      <p:sp>
        <p:nvSpPr>
          <p:cNvPr id="219" name="Google Shape;219;p28"/>
          <p:cNvSpPr txBox="1"/>
          <p:nvPr/>
        </p:nvSpPr>
        <p:spPr>
          <a:xfrm>
            <a:off x="8446381" y="6027403"/>
            <a:ext cx="24717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Playfair Display"/>
                <a:ea typeface="Playfair Display"/>
                <a:cs typeface="Playfair Display"/>
                <a:sym typeface="Playfair Display"/>
              </a:rPr>
              <a:t>Ayshrth Sumaa</a:t>
            </a:r>
            <a:endParaRPr sz="2400" b="1">
              <a:solidFill>
                <a:schemeClr val="dk1"/>
              </a:solidFill>
              <a:latin typeface="Playfair Display"/>
              <a:ea typeface="Playfair Display"/>
              <a:cs typeface="Playfair Display"/>
              <a:sym typeface="Playfair Display"/>
            </a:endParaRPr>
          </a:p>
        </p:txBody>
      </p:sp>
      <p:pic>
        <p:nvPicPr>
          <p:cNvPr id="220" name="Google Shape;220;p28"/>
          <p:cNvPicPr preferRelativeResize="0"/>
          <p:nvPr/>
        </p:nvPicPr>
        <p:blipFill rotWithShape="1">
          <a:blip r:embed="rId3">
            <a:alphaModFix/>
          </a:blip>
          <a:srcRect l="52708" t="57963" r="20208" b="11204"/>
          <a:stretch/>
        </p:blipFill>
        <p:spPr>
          <a:xfrm rot="-5400000" flipH="1">
            <a:off x="7269572" y="1740308"/>
            <a:ext cx="4534674" cy="3871911"/>
          </a:xfrm>
          <a:prstGeom prst="rect">
            <a:avLst/>
          </a:prstGeom>
          <a:noFill/>
          <a:ln>
            <a:noFill/>
          </a:ln>
        </p:spPr>
      </p:pic>
      <p:pic>
        <p:nvPicPr>
          <p:cNvPr id="221" name="Google Shape;221;p28"/>
          <p:cNvPicPr preferRelativeResize="0"/>
          <p:nvPr/>
        </p:nvPicPr>
        <p:blipFill rotWithShape="1">
          <a:blip r:embed="rId4">
            <a:alphaModFix/>
          </a:blip>
          <a:srcRect l="6252" t="38584" r="4859" b="14206"/>
          <a:stretch/>
        </p:blipFill>
        <p:spPr>
          <a:xfrm>
            <a:off x="572463" y="3359405"/>
            <a:ext cx="6701442" cy="3188656"/>
          </a:xfrm>
          <a:prstGeom prst="rect">
            <a:avLst/>
          </a:prstGeom>
          <a:noFill/>
          <a:ln>
            <a:noFill/>
          </a:ln>
        </p:spPr>
      </p:pic>
      <p:sp>
        <p:nvSpPr>
          <p:cNvPr id="222" name="Google Shape;222;p28"/>
          <p:cNvSpPr/>
          <p:nvPr/>
        </p:nvSpPr>
        <p:spPr>
          <a:xfrm>
            <a:off x="690450" y="3084968"/>
            <a:ext cx="1543050" cy="2154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28"/>
          <p:cNvSpPr txBox="1"/>
          <p:nvPr/>
        </p:nvSpPr>
        <p:spPr>
          <a:xfrm>
            <a:off x="463177" y="1727252"/>
            <a:ext cx="6339000" cy="14157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What strategies have you found effective in your role as a Galvanizer for fostering independent learning and problem-solving in children?</a:t>
            </a:r>
            <a:endParaRPr/>
          </a:p>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101 responses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p:nvPr/>
        </p:nvSpPr>
        <p:spPr>
          <a:xfrm>
            <a:off x="446484" y="466265"/>
            <a:ext cx="778311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C00000"/>
                </a:solidFill>
                <a:latin typeface="Playfair Display"/>
                <a:ea typeface="Playfair Display"/>
                <a:cs typeface="Playfair Display"/>
                <a:sym typeface="Playfair Display"/>
              </a:rPr>
              <a:t>Gauging</a:t>
            </a:r>
            <a:r>
              <a:rPr lang="en-US" sz="4800" b="1">
                <a:solidFill>
                  <a:schemeClr val="dk1"/>
                </a:solidFill>
                <a:latin typeface="Playfair Display"/>
                <a:ea typeface="Playfair Display"/>
                <a:cs typeface="Playfair Display"/>
                <a:sym typeface="Playfair Display"/>
              </a:rPr>
              <a:t> Growth</a:t>
            </a:r>
            <a:endParaRPr/>
          </a:p>
          <a:p>
            <a:pPr marL="0" marR="0" lvl="0" indent="0" algn="l" rtl="0">
              <a:spcBef>
                <a:spcPts val="0"/>
              </a:spcBef>
              <a:spcAft>
                <a:spcPts val="0"/>
              </a:spcAft>
              <a:buNone/>
            </a:pPr>
            <a:r>
              <a:rPr lang="en-US" sz="2400" b="1" i="1">
                <a:solidFill>
                  <a:schemeClr val="dk1"/>
                </a:solidFill>
                <a:latin typeface="Calibri"/>
                <a:ea typeface="Calibri"/>
                <a:cs typeface="Calibri"/>
                <a:sym typeface="Calibri"/>
              </a:rPr>
              <a:t>Rating the 4C Skills + 4C Traits Development in Children</a:t>
            </a:r>
            <a:endParaRPr/>
          </a:p>
        </p:txBody>
      </p:sp>
      <p:sp>
        <p:nvSpPr>
          <p:cNvPr id="230" name="Google Shape;230;p29"/>
          <p:cNvSpPr txBox="1"/>
          <p:nvPr/>
        </p:nvSpPr>
        <p:spPr>
          <a:xfrm>
            <a:off x="709531" y="1720124"/>
            <a:ext cx="5604184"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On a scale of 1 to 5, how much have each of the 4C Skills + 4C Traits developed in your children compared to last year?</a:t>
            </a:r>
            <a:endParaRPr/>
          </a:p>
          <a:p>
            <a:pPr marL="0" marR="0" lvl="0" indent="0" algn="l" rtl="0">
              <a:spcBef>
                <a:spcPts val="0"/>
              </a:spcBef>
              <a:spcAft>
                <a:spcPts val="0"/>
              </a:spcAft>
              <a:buClr>
                <a:schemeClr val="dk1"/>
              </a:buClr>
              <a:buSzPts val="2200"/>
              <a:buFont typeface="Calibri"/>
              <a:buNone/>
            </a:pPr>
            <a:endParaRPr sz="2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4C Skills</a:t>
            </a:r>
            <a:r>
              <a:rPr lang="en-US" sz="2200">
                <a:solidFill>
                  <a:schemeClr val="dk1"/>
                </a:solidFill>
                <a:latin typeface="Calibri"/>
                <a:ea typeface="Calibri"/>
                <a:cs typeface="Calibri"/>
                <a:sym typeface="Calibri"/>
              </a:rPr>
              <a:t>: Collaboration, Communication, Critical Thinking, Creativity</a:t>
            </a:r>
            <a:endParaRPr/>
          </a:p>
          <a:p>
            <a:pPr marL="0" marR="0" lvl="0" indent="0" algn="l" rtl="0">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4C Traits</a:t>
            </a:r>
            <a:r>
              <a:rPr lang="en-US" sz="2200">
                <a:solidFill>
                  <a:schemeClr val="dk1"/>
                </a:solidFill>
                <a:latin typeface="Calibri"/>
                <a:ea typeface="Calibri"/>
                <a:cs typeface="Calibri"/>
                <a:sym typeface="Calibri"/>
              </a:rPr>
              <a:t>: Character, Connectedness, Climate Consciousness and Citizenship</a:t>
            </a:r>
            <a:endParaRPr/>
          </a:p>
        </p:txBody>
      </p:sp>
      <p:pic>
        <p:nvPicPr>
          <p:cNvPr id="231" name="Google Shape;231;p29"/>
          <p:cNvPicPr preferRelativeResize="0"/>
          <p:nvPr/>
        </p:nvPicPr>
        <p:blipFill rotWithShape="1">
          <a:blip r:embed="rId3">
            <a:alphaModFix/>
          </a:blip>
          <a:srcRect t="13828"/>
          <a:stretch/>
        </p:blipFill>
        <p:spPr>
          <a:xfrm>
            <a:off x="6313715" y="1666594"/>
            <a:ext cx="5262385" cy="2734386"/>
          </a:xfrm>
          <a:prstGeom prst="rect">
            <a:avLst/>
          </a:prstGeom>
          <a:noFill/>
          <a:ln>
            <a:noFill/>
          </a:ln>
        </p:spPr>
      </p:pic>
      <p:pic>
        <p:nvPicPr>
          <p:cNvPr id="232" name="Google Shape;232;p29"/>
          <p:cNvPicPr preferRelativeResize="0"/>
          <p:nvPr/>
        </p:nvPicPr>
        <p:blipFill rotWithShape="1">
          <a:blip r:embed="rId4">
            <a:alphaModFix/>
          </a:blip>
          <a:srcRect/>
          <a:stretch/>
        </p:blipFill>
        <p:spPr>
          <a:xfrm>
            <a:off x="703488" y="4574422"/>
            <a:ext cx="10872611" cy="18963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p:nvPr/>
        </p:nvSpPr>
        <p:spPr>
          <a:xfrm>
            <a:off x="446484" y="474553"/>
            <a:ext cx="896897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C00000"/>
                </a:solidFill>
                <a:latin typeface="Playfair Display"/>
                <a:ea typeface="Playfair Display"/>
                <a:cs typeface="Playfair Display"/>
                <a:sym typeface="Playfair Display"/>
              </a:rPr>
              <a:t>Yearly</a:t>
            </a:r>
            <a:r>
              <a:rPr lang="en-US" sz="4800" b="1">
                <a:solidFill>
                  <a:schemeClr val="dk1"/>
                </a:solidFill>
                <a:latin typeface="Playfair Display"/>
                <a:ea typeface="Playfair Display"/>
                <a:cs typeface="Playfair Display"/>
                <a:sym typeface="Playfair Display"/>
              </a:rPr>
              <a:t> Educational Progress</a:t>
            </a:r>
            <a:endParaRPr/>
          </a:p>
          <a:p>
            <a:pPr marL="0" marR="0" lvl="0" indent="0" algn="l" rtl="0">
              <a:spcBef>
                <a:spcPts val="0"/>
              </a:spcBef>
              <a:spcAft>
                <a:spcPts val="0"/>
              </a:spcAft>
              <a:buNone/>
            </a:pPr>
            <a:r>
              <a:rPr lang="en-US" sz="2400" b="1" i="1">
                <a:solidFill>
                  <a:schemeClr val="dk1"/>
                </a:solidFill>
                <a:latin typeface="Calibri"/>
                <a:ea typeface="Calibri"/>
                <a:cs typeface="Calibri"/>
                <a:sym typeface="Calibri"/>
              </a:rPr>
              <a:t>Rating Mathematics, English, and Writing Skills</a:t>
            </a:r>
            <a:endParaRPr/>
          </a:p>
        </p:txBody>
      </p:sp>
      <p:pic>
        <p:nvPicPr>
          <p:cNvPr id="239" name="Google Shape;239;p30" descr="Forms response chart. Question title: On a scale of 1 to 5, how do you rate the following  compared with last year:&#10;. Number of responses: ."/>
          <p:cNvPicPr preferRelativeResize="0"/>
          <p:nvPr/>
        </p:nvPicPr>
        <p:blipFill rotWithShape="1">
          <a:blip r:embed="rId3">
            <a:alphaModFix/>
          </a:blip>
          <a:srcRect t="21137" b="9028"/>
          <a:stretch/>
        </p:blipFill>
        <p:spPr>
          <a:xfrm>
            <a:off x="1874678" y="4064281"/>
            <a:ext cx="8415950" cy="2548141"/>
          </a:xfrm>
          <a:prstGeom prst="rect">
            <a:avLst/>
          </a:prstGeom>
          <a:noFill/>
          <a:ln>
            <a:noFill/>
          </a:ln>
        </p:spPr>
      </p:pic>
      <p:sp>
        <p:nvSpPr>
          <p:cNvPr id="240" name="Google Shape;240;p30"/>
          <p:cNvSpPr txBox="1"/>
          <p:nvPr/>
        </p:nvSpPr>
        <p:spPr>
          <a:xfrm>
            <a:off x="446485" y="1941870"/>
            <a:ext cx="363203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On a scale of 1 to 5, how do you rate the following compared with last year.</a:t>
            </a:r>
            <a:endParaRPr/>
          </a:p>
        </p:txBody>
      </p:sp>
      <p:pic>
        <p:nvPicPr>
          <p:cNvPr id="241" name="Google Shape;241;p30"/>
          <p:cNvPicPr preferRelativeResize="0"/>
          <p:nvPr/>
        </p:nvPicPr>
        <p:blipFill rotWithShape="1">
          <a:blip r:embed="rId4">
            <a:alphaModFix/>
          </a:blip>
          <a:srcRect b="3700"/>
          <a:stretch/>
        </p:blipFill>
        <p:spPr>
          <a:xfrm>
            <a:off x="4619495" y="1837382"/>
            <a:ext cx="6749658" cy="21270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p:nvPr/>
        </p:nvSpPr>
        <p:spPr>
          <a:xfrm>
            <a:off x="446484" y="449721"/>
            <a:ext cx="846891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a:solidFill>
                  <a:srgbClr val="C00000"/>
                </a:solidFill>
                <a:latin typeface="Playfair Display"/>
                <a:ea typeface="Playfair Display"/>
                <a:cs typeface="Playfair Display"/>
                <a:sym typeface="Playfair Display"/>
              </a:rPr>
              <a:t>Strategic</a:t>
            </a:r>
            <a:r>
              <a:rPr lang="en-US" sz="4800" b="1">
                <a:solidFill>
                  <a:schemeClr val="dk1"/>
                </a:solidFill>
                <a:latin typeface="Playfair Display"/>
                <a:ea typeface="Playfair Display"/>
                <a:cs typeface="Playfair Display"/>
                <a:sym typeface="Playfair Display"/>
              </a:rPr>
              <a:t> Teaching</a:t>
            </a:r>
            <a:endParaRPr/>
          </a:p>
          <a:p>
            <a:pPr marL="0" marR="0" lvl="0" indent="0" algn="l" rtl="0">
              <a:spcBef>
                <a:spcPts val="0"/>
              </a:spcBef>
              <a:spcAft>
                <a:spcPts val="0"/>
              </a:spcAft>
              <a:buClr>
                <a:schemeClr val="dk1"/>
              </a:buClr>
              <a:buSzPts val="2400"/>
              <a:buFont typeface="Calibri"/>
              <a:buNone/>
            </a:pPr>
            <a:r>
              <a:rPr lang="en-US" sz="2400" b="1" i="1">
                <a:solidFill>
                  <a:schemeClr val="dk1"/>
                </a:solidFill>
                <a:latin typeface="Calibri"/>
                <a:ea typeface="Calibri"/>
                <a:cs typeface="Calibri"/>
                <a:sym typeface="Calibri"/>
              </a:rPr>
              <a:t>Empowering Independent Learning and Problem-Solving</a:t>
            </a:r>
            <a:endParaRPr sz="2400" i="1">
              <a:solidFill>
                <a:schemeClr val="dk1"/>
              </a:solidFill>
              <a:latin typeface="Calibri"/>
              <a:ea typeface="Calibri"/>
              <a:cs typeface="Calibri"/>
              <a:sym typeface="Calibri"/>
            </a:endParaRPr>
          </a:p>
        </p:txBody>
      </p:sp>
      <p:pic>
        <p:nvPicPr>
          <p:cNvPr id="248" name="Google Shape;248;p31"/>
          <p:cNvPicPr preferRelativeResize="0"/>
          <p:nvPr/>
        </p:nvPicPr>
        <p:blipFill rotWithShape="1">
          <a:blip r:embed="rId3">
            <a:alphaModFix/>
          </a:blip>
          <a:srcRect l="4414" t="38589" r="2484" b="12529"/>
          <a:stretch/>
        </p:blipFill>
        <p:spPr>
          <a:xfrm>
            <a:off x="446483" y="3622274"/>
            <a:ext cx="5649517" cy="2657474"/>
          </a:xfrm>
          <a:prstGeom prst="rect">
            <a:avLst/>
          </a:prstGeom>
          <a:noFill/>
          <a:ln>
            <a:noFill/>
          </a:ln>
        </p:spPr>
      </p:pic>
      <p:pic>
        <p:nvPicPr>
          <p:cNvPr id="249" name="Google Shape;249;p31"/>
          <p:cNvPicPr preferRelativeResize="0"/>
          <p:nvPr/>
        </p:nvPicPr>
        <p:blipFill rotWithShape="1">
          <a:blip r:embed="rId4">
            <a:alphaModFix/>
          </a:blip>
          <a:srcRect/>
          <a:stretch/>
        </p:blipFill>
        <p:spPr>
          <a:xfrm>
            <a:off x="6378670" y="2114728"/>
            <a:ext cx="5366847" cy="4191499"/>
          </a:xfrm>
          <a:prstGeom prst="rect">
            <a:avLst/>
          </a:prstGeom>
          <a:noFill/>
          <a:ln>
            <a:noFill/>
          </a:ln>
        </p:spPr>
      </p:pic>
      <p:sp>
        <p:nvSpPr>
          <p:cNvPr id="250" name="Google Shape;250;p31"/>
          <p:cNvSpPr txBox="1"/>
          <p:nvPr/>
        </p:nvSpPr>
        <p:spPr>
          <a:xfrm>
            <a:off x="508992" y="1878822"/>
            <a:ext cx="5932187" cy="1554656"/>
          </a:xfrm>
          <a:prstGeom prst="rect">
            <a:avLst/>
          </a:prstGeom>
          <a:noFill/>
          <a:ln>
            <a:noFill/>
          </a:ln>
        </p:spPr>
        <p:txBody>
          <a:bodyPr spcFirstLastPara="1" wrap="square" lIns="91425" tIns="45700" rIns="91425" bIns="45700" anchor="t" anchorCtr="0">
            <a:spAutoFit/>
          </a:bodyPr>
          <a:lstStyle/>
          <a:p>
            <a:pPr marL="0" marR="0" lvl="0" indent="0" algn="l" rtl="0">
              <a:lnSpc>
                <a:spcPct val="130909"/>
              </a:lnSpc>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What strategies have you found effective in your role as a Galvanizer for fostering independent learning and problem-solving in children?</a:t>
            </a:r>
            <a:endParaRPr/>
          </a:p>
          <a:p>
            <a:pPr marL="0" marR="0" lvl="0" indent="0" algn="l" rtl="0">
              <a:lnSpc>
                <a:spcPct val="144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101 responses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p:nvPr/>
        </p:nvSpPr>
        <p:spPr>
          <a:xfrm>
            <a:off x="460773" y="475457"/>
            <a:ext cx="1105495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i="0" u="none" strike="noStrike" cap="none" dirty="0" err="1">
                <a:solidFill>
                  <a:srgbClr val="C00000"/>
                </a:solidFill>
                <a:latin typeface="Playfair Display"/>
                <a:ea typeface="Playfair Display"/>
                <a:cs typeface="Playfair Display"/>
                <a:sym typeface="Playfair Display"/>
              </a:rPr>
              <a:t>AL</a:t>
            </a:r>
            <a:r>
              <a:rPr lang="en-US" sz="4800" b="1" i="1" u="none" strike="noStrike" cap="none" dirty="0" err="1">
                <a:solidFill>
                  <a:srgbClr val="C00000"/>
                </a:solidFill>
                <a:latin typeface="Playfair Display"/>
                <a:ea typeface="Playfair Display"/>
                <a:cs typeface="Playfair Display"/>
                <a:sym typeface="Playfair Display"/>
              </a:rPr>
              <a:t>f</a:t>
            </a:r>
            <a:r>
              <a:rPr lang="en-US" sz="4800" b="1" i="0" u="none" strike="noStrike" cap="none" dirty="0" err="1">
                <a:solidFill>
                  <a:srgbClr val="C00000"/>
                </a:solidFill>
                <a:latin typeface="Playfair Display"/>
                <a:ea typeface="Playfair Display"/>
                <a:cs typeface="Playfair Display"/>
                <a:sym typeface="Playfair Display"/>
              </a:rPr>
              <a:t>A</a:t>
            </a:r>
            <a:r>
              <a:rPr lang="en-US" sz="4800" b="1" i="0" u="none" strike="noStrike" cap="none" dirty="0">
                <a:solidFill>
                  <a:srgbClr val="C00000"/>
                </a:solidFill>
                <a:latin typeface="Playfair Display"/>
                <a:ea typeface="Playfair Display"/>
                <a:cs typeface="Playfair Display"/>
                <a:sym typeface="Playfair Display"/>
              </a:rPr>
              <a:t> Fast &amp; Holistic FLN</a:t>
            </a:r>
            <a:endParaRPr sz="4800" b="1" i="0" u="none" strike="noStrike" cap="none" dirty="0">
              <a:solidFill>
                <a:srgbClr val="00823B"/>
              </a:solidFill>
              <a:latin typeface="Playfair Display"/>
              <a:ea typeface="Playfair Display"/>
              <a:cs typeface="Playfair Display"/>
              <a:sym typeface="Playfair Display"/>
            </a:endParaRPr>
          </a:p>
          <a:p>
            <a:pPr marL="0" marR="0" lvl="0" indent="0" algn="l" rtl="0">
              <a:spcBef>
                <a:spcPts val="0"/>
              </a:spcBef>
              <a:spcAft>
                <a:spcPts val="0"/>
              </a:spcAft>
              <a:buClr>
                <a:schemeClr val="dk1"/>
              </a:buClr>
              <a:buSzPts val="2400"/>
              <a:buFont typeface="Calibri"/>
              <a:buNone/>
            </a:pPr>
            <a:r>
              <a:rPr lang="en-US" sz="2400" b="1" i="1" u="none" strike="noStrike" cap="none" dirty="0">
                <a:solidFill>
                  <a:schemeClr val="dk1"/>
                </a:solidFill>
                <a:latin typeface="Calibri"/>
                <a:ea typeface="Calibri"/>
                <a:cs typeface="Calibri"/>
                <a:sym typeface="Calibri"/>
              </a:rPr>
              <a:t>Spearheading Educational Innovation in FLN in Partnership with the Maldives Government with Support from UNICEF</a:t>
            </a:r>
            <a:endParaRPr sz="2400" b="0" i="0" u="none" strike="noStrike" cap="none" dirty="0">
              <a:solidFill>
                <a:schemeClr val="dk1"/>
              </a:solidFill>
              <a:latin typeface="Calibri"/>
              <a:ea typeface="Calibri"/>
              <a:cs typeface="Calibri"/>
              <a:sym typeface="Calibri"/>
            </a:endParaRPr>
          </a:p>
        </p:txBody>
      </p:sp>
      <p:sp>
        <p:nvSpPr>
          <p:cNvPr id="98" name="Google Shape;98;p14"/>
          <p:cNvSpPr txBox="1"/>
          <p:nvPr/>
        </p:nvSpPr>
        <p:spPr>
          <a:xfrm>
            <a:off x="460773" y="2198018"/>
            <a:ext cx="4330167"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Maldives Government has placed the highest priority of its education on foundational literacy and numeracy. </a:t>
            </a:r>
            <a:endParaRPr/>
          </a:p>
          <a:p>
            <a:pPr marL="0" marR="0" lvl="0" indent="0" algn="l" rtl="0">
              <a:spcBef>
                <a:spcPts val="0"/>
              </a:spcBef>
              <a:spcAft>
                <a:spcPts val="0"/>
              </a:spcAft>
              <a:buClr>
                <a:schemeClr val="dk1"/>
              </a:buClr>
              <a:buSzPts val="1800"/>
              <a:buFont typeface="Calibri"/>
              <a:buNone/>
            </a:pP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In this context, the National Institute of Education, Ministry of Education, engaged DEVI Sansthan to undertake pilot of its groundbreaking fast and holistic pedagogy of ALfA: Accelerating Learning for All. </a:t>
            </a:r>
            <a:endParaRPr/>
          </a:p>
          <a:p>
            <a:pPr marL="0" marR="0" lvl="0" indent="0" algn="l" rtl="0">
              <a:spcBef>
                <a:spcPts val="0"/>
              </a:spcBef>
              <a:spcAft>
                <a:spcPts val="0"/>
              </a:spcAft>
              <a:buClr>
                <a:schemeClr val="dk1"/>
              </a:buClr>
              <a:buSzPts val="1800"/>
              <a:buFont typeface="Calibri"/>
              <a:buNone/>
            </a:pP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An on-going pilot of the same is being supported by UNICEF. Results from its implementation in Phase 1 (of 3) are being shared herewith along with teachers and parents views. </a:t>
            </a:r>
            <a:endParaRPr/>
          </a:p>
        </p:txBody>
      </p:sp>
      <p:pic>
        <p:nvPicPr>
          <p:cNvPr id="99" name="Google Shape;99;p14"/>
          <p:cNvPicPr preferRelativeResize="0"/>
          <p:nvPr/>
        </p:nvPicPr>
        <p:blipFill rotWithShape="1">
          <a:blip r:embed="rId3">
            <a:alphaModFix/>
          </a:blip>
          <a:srcRect/>
          <a:stretch/>
        </p:blipFill>
        <p:spPr>
          <a:xfrm rot="5400000">
            <a:off x="7875754" y="2643459"/>
            <a:ext cx="4273239" cy="3204930"/>
          </a:xfrm>
          <a:prstGeom prst="rect">
            <a:avLst/>
          </a:prstGeom>
          <a:noFill/>
          <a:ln>
            <a:noFill/>
          </a:ln>
        </p:spPr>
      </p:pic>
      <p:sp>
        <p:nvSpPr>
          <p:cNvPr id="100" name="Google Shape;100;p14"/>
          <p:cNvSpPr txBox="1"/>
          <p:nvPr/>
        </p:nvSpPr>
        <p:spPr>
          <a:xfrm>
            <a:off x="4887532" y="2198018"/>
            <a:ext cx="332919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The pilot is being undertaken in a structured research design, with control and treatment groups, independent evaluations with instant reports generation using DEVI’s unique large scale data gathering app. </a:t>
            </a:r>
            <a:endParaRPr/>
          </a:p>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The program is being implemented in two modalities: Ed-Tech through iProgress App and Printed booklets.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2"/>
          <p:cNvSpPr txBox="1"/>
          <p:nvPr/>
        </p:nvSpPr>
        <p:spPr>
          <a:xfrm>
            <a:off x="446484" y="451526"/>
            <a:ext cx="846891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C00000"/>
                </a:solidFill>
                <a:latin typeface="Playfair Display"/>
                <a:ea typeface="Playfair Display"/>
                <a:cs typeface="Playfair Display"/>
                <a:sym typeface="Playfair Display"/>
              </a:rPr>
              <a:t>AL</a:t>
            </a:r>
            <a:r>
              <a:rPr lang="en-US" sz="4800" b="1" i="1">
                <a:solidFill>
                  <a:srgbClr val="C00000"/>
                </a:solidFill>
                <a:latin typeface="Playfair Display"/>
                <a:ea typeface="Playfair Display"/>
                <a:cs typeface="Playfair Display"/>
                <a:sym typeface="Playfair Display"/>
              </a:rPr>
              <a:t>f</a:t>
            </a:r>
            <a:r>
              <a:rPr lang="en-US" sz="4800" b="1">
                <a:solidFill>
                  <a:srgbClr val="C00000"/>
                </a:solidFill>
                <a:latin typeface="Playfair Display"/>
                <a:ea typeface="Playfair Display"/>
                <a:cs typeface="Playfair Display"/>
                <a:sym typeface="Playfair Display"/>
              </a:rPr>
              <a:t>A</a:t>
            </a:r>
            <a:r>
              <a:rPr lang="en-US" sz="4800" b="1">
                <a:solidFill>
                  <a:schemeClr val="dk1"/>
                </a:solidFill>
                <a:latin typeface="Playfair Display"/>
                <a:ea typeface="Playfair Display"/>
                <a:cs typeface="Playfair Display"/>
                <a:sym typeface="Playfair Display"/>
              </a:rPr>
              <a:t> Narratives</a:t>
            </a:r>
            <a:endParaRPr/>
          </a:p>
          <a:p>
            <a:pPr marL="0" marR="0" lvl="0" indent="0" algn="l" rtl="0">
              <a:spcBef>
                <a:spcPts val="0"/>
              </a:spcBef>
              <a:spcAft>
                <a:spcPts val="0"/>
              </a:spcAft>
              <a:buNone/>
            </a:pPr>
            <a:r>
              <a:rPr lang="en-US" sz="2400" b="1">
                <a:solidFill>
                  <a:schemeClr val="dk1"/>
                </a:solidFill>
                <a:latin typeface="Playfair Display"/>
                <a:ea typeface="Playfair Display"/>
                <a:cs typeface="Playfair Display"/>
                <a:sym typeface="Playfair Display"/>
              </a:rPr>
              <a:t>Individual Insights and Reflections</a:t>
            </a:r>
            <a:endParaRPr/>
          </a:p>
        </p:txBody>
      </p:sp>
      <p:pic>
        <p:nvPicPr>
          <p:cNvPr id="257" name="Google Shape;257;p32"/>
          <p:cNvPicPr preferRelativeResize="0"/>
          <p:nvPr/>
        </p:nvPicPr>
        <p:blipFill rotWithShape="1">
          <a:blip r:embed="rId3">
            <a:alphaModFix/>
          </a:blip>
          <a:srcRect t="16165" r="20198" b="25509"/>
          <a:stretch/>
        </p:blipFill>
        <p:spPr>
          <a:xfrm>
            <a:off x="1008917" y="2481943"/>
            <a:ext cx="3411342" cy="3324519"/>
          </a:xfrm>
          <a:prstGeom prst="rect">
            <a:avLst/>
          </a:prstGeom>
          <a:noFill/>
          <a:ln>
            <a:noFill/>
          </a:ln>
        </p:spPr>
      </p:pic>
      <p:sp>
        <p:nvSpPr>
          <p:cNvPr id="258" name="Google Shape;258;p32"/>
          <p:cNvSpPr txBox="1"/>
          <p:nvPr/>
        </p:nvSpPr>
        <p:spPr>
          <a:xfrm>
            <a:off x="1614693" y="5942555"/>
            <a:ext cx="24717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Playfair Display"/>
                <a:ea typeface="Playfair Display"/>
                <a:cs typeface="Playfair Display"/>
                <a:sym typeface="Playfair Display"/>
              </a:rPr>
              <a:t>Hawwa Lamsha</a:t>
            </a:r>
            <a:endParaRPr sz="2400" b="1">
              <a:solidFill>
                <a:schemeClr val="dk1"/>
              </a:solidFill>
              <a:latin typeface="Playfair Display"/>
              <a:ea typeface="Playfair Display"/>
              <a:cs typeface="Playfair Display"/>
              <a:sym typeface="Playfair Display"/>
            </a:endParaRPr>
          </a:p>
        </p:txBody>
      </p:sp>
      <p:sp>
        <p:nvSpPr>
          <p:cNvPr id="259" name="Google Shape;259;p32"/>
          <p:cNvSpPr txBox="1"/>
          <p:nvPr/>
        </p:nvSpPr>
        <p:spPr>
          <a:xfrm>
            <a:off x="477609" y="1607186"/>
            <a:ext cx="399692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AL</a:t>
            </a:r>
            <a:r>
              <a:rPr lang="en-US" sz="2200" b="1" i="1">
                <a:solidFill>
                  <a:schemeClr val="dk1"/>
                </a:solidFill>
                <a:latin typeface="Calibri"/>
                <a:ea typeface="Calibri"/>
                <a:cs typeface="Calibri"/>
                <a:sym typeface="Calibri"/>
              </a:rPr>
              <a:t>f</a:t>
            </a:r>
            <a:r>
              <a:rPr lang="en-US" sz="2200" b="1">
                <a:solidFill>
                  <a:schemeClr val="dk1"/>
                </a:solidFill>
                <a:latin typeface="Calibri"/>
                <a:ea typeface="Calibri"/>
                <a:cs typeface="Calibri"/>
                <a:sym typeface="Calibri"/>
              </a:rPr>
              <a:t>A in Your View + Your Picture</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101 responses</a:t>
            </a:r>
            <a:endParaRPr/>
          </a:p>
        </p:txBody>
      </p:sp>
      <p:pic>
        <p:nvPicPr>
          <p:cNvPr id="260" name="Google Shape;260;p32"/>
          <p:cNvPicPr preferRelativeResize="0"/>
          <p:nvPr/>
        </p:nvPicPr>
        <p:blipFill rotWithShape="1">
          <a:blip r:embed="rId4">
            <a:alphaModFix/>
          </a:blip>
          <a:srcRect/>
          <a:stretch/>
        </p:blipFill>
        <p:spPr>
          <a:xfrm>
            <a:off x="5058426" y="1736419"/>
            <a:ext cx="6489248" cy="47537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3"/>
          <p:cNvPicPr preferRelativeResize="0"/>
          <p:nvPr/>
        </p:nvPicPr>
        <p:blipFill rotWithShape="1">
          <a:blip r:embed="rId3">
            <a:alphaModFix/>
          </a:blip>
          <a:srcRect t="13296"/>
          <a:stretch/>
        </p:blipFill>
        <p:spPr>
          <a:xfrm>
            <a:off x="207997" y="1292175"/>
            <a:ext cx="7968598" cy="5451524"/>
          </a:xfrm>
          <a:prstGeom prst="rect">
            <a:avLst/>
          </a:prstGeom>
          <a:noFill/>
          <a:ln>
            <a:noFill/>
          </a:ln>
        </p:spPr>
      </p:pic>
      <p:pic>
        <p:nvPicPr>
          <p:cNvPr id="267" name="Google Shape;267;p33"/>
          <p:cNvPicPr preferRelativeResize="0"/>
          <p:nvPr/>
        </p:nvPicPr>
        <p:blipFill rotWithShape="1">
          <a:blip r:embed="rId4">
            <a:alphaModFix/>
          </a:blip>
          <a:srcRect t="9375"/>
          <a:stretch/>
        </p:blipFill>
        <p:spPr>
          <a:xfrm>
            <a:off x="8067677" y="1606112"/>
            <a:ext cx="3699240" cy="4337489"/>
          </a:xfrm>
          <a:prstGeom prst="rect">
            <a:avLst/>
          </a:prstGeom>
          <a:noFill/>
          <a:ln>
            <a:noFill/>
          </a:ln>
        </p:spPr>
      </p:pic>
      <p:sp>
        <p:nvSpPr>
          <p:cNvPr id="268" name="Google Shape;268;p33"/>
          <p:cNvSpPr txBox="1"/>
          <p:nvPr/>
        </p:nvSpPr>
        <p:spPr>
          <a:xfrm>
            <a:off x="8722519" y="6027403"/>
            <a:ext cx="24717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Playfair Display"/>
                <a:ea typeface="Playfair Display"/>
                <a:cs typeface="Playfair Display"/>
                <a:sym typeface="Playfair Display"/>
              </a:rPr>
              <a:t>Mariyam Zuha</a:t>
            </a:r>
            <a:endParaRPr sz="2400" b="1">
              <a:solidFill>
                <a:schemeClr val="dk1"/>
              </a:solidFill>
              <a:latin typeface="Playfair Display"/>
              <a:ea typeface="Playfair Display"/>
              <a:cs typeface="Playfair Display"/>
              <a:sym typeface="Playfair Display"/>
            </a:endParaRPr>
          </a:p>
        </p:txBody>
      </p:sp>
      <p:sp>
        <p:nvSpPr>
          <p:cNvPr id="269" name="Google Shape;269;p33"/>
          <p:cNvSpPr txBox="1"/>
          <p:nvPr/>
        </p:nvSpPr>
        <p:spPr>
          <a:xfrm>
            <a:off x="504412" y="553511"/>
            <a:ext cx="3996929"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AL</a:t>
            </a:r>
            <a:r>
              <a:rPr lang="en-US" sz="2200" b="1" i="1">
                <a:solidFill>
                  <a:schemeClr val="dk1"/>
                </a:solidFill>
                <a:latin typeface="Calibri"/>
                <a:ea typeface="Calibri"/>
                <a:cs typeface="Calibri"/>
                <a:sym typeface="Calibri"/>
              </a:rPr>
              <a:t>f</a:t>
            </a:r>
            <a:r>
              <a:rPr lang="en-US" sz="2200" b="1">
                <a:solidFill>
                  <a:schemeClr val="dk1"/>
                </a:solidFill>
                <a:latin typeface="Calibri"/>
                <a:ea typeface="Calibri"/>
                <a:cs typeface="Calibri"/>
                <a:sym typeface="Calibri"/>
              </a:rPr>
              <a:t>A in Your View + Your Picture</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101 responses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4"/>
          <p:cNvPicPr preferRelativeResize="0"/>
          <p:nvPr/>
        </p:nvPicPr>
        <p:blipFill rotWithShape="1">
          <a:blip r:embed="rId3">
            <a:alphaModFix/>
          </a:blip>
          <a:srcRect t="19338"/>
          <a:stretch/>
        </p:blipFill>
        <p:spPr>
          <a:xfrm>
            <a:off x="4198481" y="1598395"/>
            <a:ext cx="7568436" cy="4578604"/>
          </a:xfrm>
          <a:prstGeom prst="rect">
            <a:avLst/>
          </a:prstGeom>
          <a:noFill/>
          <a:ln>
            <a:noFill/>
          </a:ln>
          <a:effectLst>
            <a:outerShdw blurRad="190500" algn="tl" rotWithShape="0">
              <a:srgbClr val="000000">
                <a:alpha val="69803"/>
              </a:srgbClr>
            </a:outerShdw>
          </a:effectLst>
        </p:spPr>
      </p:pic>
      <p:sp>
        <p:nvSpPr>
          <p:cNvPr id="276" name="Google Shape;276;p34"/>
          <p:cNvSpPr txBox="1"/>
          <p:nvPr/>
        </p:nvSpPr>
        <p:spPr>
          <a:xfrm>
            <a:off x="446484" y="376470"/>
            <a:ext cx="846891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C00000"/>
                </a:solidFill>
                <a:latin typeface="Playfair Display"/>
                <a:ea typeface="Playfair Display"/>
                <a:cs typeface="Playfair Display"/>
                <a:sym typeface="Playfair Display"/>
              </a:rPr>
              <a:t>Through</a:t>
            </a:r>
            <a:r>
              <a:rPr lang="en-US" sz="4800" b="1">
                <a:solidFill>
                  <a:schemeClr val="dk1"/>
                </a:solidFill>
                <a:latin typeface="Playfair Display"/>
                <a:ea typeface="Playfair Display"/>
                <a:cs typeface="Playfair Display"/>
                <a:sym typeface="Playfair Display"/>
              </a:rPr>
              <a:t> Parents' Eyes</a:t>
            </a:r>
            <a:endParaRPr/>
          </a:p>
          <a:p>
            <a:pPr marL="0" marR="0" lvl="0" indent="0" algn="l" rtl="0">
              <a:spcBef>
                <a:spcPts val="0"/>
              </a:spcBef>
              <a:spcAft>
                <a:spcPts val="0"/>
              </a:spcAft>
              <a:buNone/>
            </a:pPr>
            <a:r>
              <a:rPr lang="en-US" sz="2400" b="1" i="1">
                <a:solidFill>
                  <a:schemeClr val="dk1"/>
                </a:solidFill>
                <a:latin typeface="Calibri"/>
                <a:ea typeface="Calibri"/>
                <a:cs typeface="Calibri"/>
                <a:sym typeface="Calibri"/>
              </a:rPr>
              <a:t>Real Stories, Real Impact</a:t>
            </a:r>
            <a:endParaRPr/>
          </a:p>
        </p:txBody>
      </p:sp>
      <p:pic>
        <p:nvPicPr>
          <p:cNvPr id="277" name="Google Shape;277;p34"/>
          <p:cNvPicPr preferRelativeResize="0"/>
          <p:nvPr/>
        </p:nvPicPr>
        <p:blipFill rotWithShape="1">
          <a:blip r:embed="rId4">
            <a:alphaModFix/>
          </a:blip>
          <a:srcRect l="27125" t="74792"/>
          <a:stretch/>
        </p:blipFill>
        <p:spPr>
          <a:xfrm>
            <a:off x="2722128" y="5605142"/>
            <a:ext cx="2735269" cy="1072995"/>
          </a:xfrm>
          <a:prstGeom prst="rect">
            <a:avLst/>
          </a:prstGeom>
          <a:noFill/>
          <a:ln>
            <a:noFill/>
          </a:ln>
        </p:spPr>
      </p:pic>
      <p:pic>
        <p:nvPicPr>
          <p:cNvPr id="278" name="Google Shape;278;p34"/>
          <p:cNvPicPr preferRelativeResize="0"/>
          <p:nvPr/>
        </p:nvPicPr>
        <p:blipFill rotWithShape="1">
          <a:blip r:embed="rId5">
            <a:alphaModFix/>
          </a:blip>
          <a:srcRect l="12159" t="3484" r="23362" b="11172"/>
          <a:stretch/>
        </p:blipFill>
        <p:spPr>
          <a:xfrm>
            <a:off x="459536" y="1681852"/>
            <a:ext cx="2298793" cy="2810134"/>
          </a:xfrm>
          <a:prstGeom prst="rect">
            <a:avLst/>
          </a:prstGeom>
          <a:noFill/>
          <a:ln>
            <a:noFill/>
          </a:ln>
        </p:spPr>
      </p:pic>
      <p:pic>
        <p:nvPicPr>
          <p:cNvPr id="279" name="Google Shape;279;p34"/>
          <p:cNvPicPr preferRelativeResize="0"/>
          <p:nvPr/>
        </p:nvPicPr>
        <p:blipFill rotWithShape="1">
          <a:blip r:embed="rId5">
            <a:alphaModFix/>
          </a:blip>
          <a:srcRect l="46568" t="89322" b="1"/>
          <a:stretch/>
        </p:blipFill>
        <p:spPr>
          <a:xfrm>
            <a:off x="459536" y="4374408"/>
            <a:ext cx="2412830" cy="445262"/>
          </a:xfrm>
          <a:prstGeom prst="rect">
            <a:avLst/>
          </a:prstGeom>
          <a:noFill/>
          <a:ln>
            <a:noFill/>
          </a:ln>
        </p:spPr>
      </p:pic>
      <p:pic>
        <p:nvPicPr>
          <p:cNvPr id="280" name="Google Shape;280;p34"/>
          <p:cNvPicPr preferRelativeResize="0"/>
          <p:nvPr/>
        </p:nvPicPr>
        <p:blipFill rotWithShape="1">
          <a:blip r:embed="rId4">
            <a:alphaModFix/>
          </a:blip>
          <a:srcRect l="6944" t="23383" r="18650" b="23884"/>
          <a:stretch/>
        </p:blipFill>
        <p:spPr>
          <a:xfrm>
            <a:off x="2716809" y="3449381"/>
            <a:ext cx="2735270" cy="219839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5"/>
          <p:cNvPicPr preferRelativeResize="0"/>
          <p:nvPr/>
        </p:nvPicPr>
        <p:blipFill rotWithShape="1">
          <a:blip r:embed="rId3">
            <a:alphaModFix/>
          </a:blip>
          <a:srcRect/>
          <a:stretch/>
        </p:blipFill>
        <p:spPr>
          <a:xfrm>
            <a:off x="0" y="3224462"/>
            <a:ext cx="4892842" cy="3655843"/>
          </a:xfrm>
          <a:prstGeom prst="rect">
            <a:avLst/>
          </a:prstGeom>
          <a:noFill/>
          <a:ln>
            <a:noFill/>
          </a:ln>
        </p:spPr>
      </p:pic>
      <p:pic>
        <p:nvPicPr>
          <p:cNvPr id="287" name="Google Shape;287;p35"/>
          <p:cNvPicPr preferRelativeResize="0"/>
          <p:nvPr/>
        </p:nvPicPr>
        <p:blipFill rotWithShape="1">
          <a:blip r:embed="rId4">
            <a:alphaModFix/>
          </a:blip>
          <a:srcRect l="10872"/>
          <a:stretch/>
        </p:blipFill>
        <p:spPr>
          <a:xfrm>
            <a:off x="3617495" y="69680"/>
            <a:ext cx="3749081" cy="3154783"/>
          </a:xfrm>
          <a:prstGeom prst="rect">
            <a:avLst/>
          </a:prstGeom>
          <a:noFill/>
          <a:ln>
            <a:noFill/>
          </a:ln>
        </p:spPr>
      </p:pic>
      <p:pic>
        <p:nvPicPr>
          <p:cNvPr id="288" name="Google Shape;288;p35"/>
          <p:cNvPicPr preferRelativeResize="0"/>
          <p:nvPr/>
        </p:nvPicPr>
        <p:blipFill rotWithShape="1">
          <a:blip r:embed="rId5">
            <a:alphaModFix/>
          </a:blip>
          <a:srcRect/>
          <a:stretch/>
        </p:blipFill>
        <p:spPr>
          <a:xfrm>
            <a:off x="7366576" y="-1574"/>
            <a:ext cx="4874456" cy="3655842"/>
          </a:xfrm>
          <a:prstGeom prst="rect">
            <a:avLst/>
          </a:prstGeom>
          <a:noFill/>
          <a:ln>
            <a:noFill/>
          </a:ln>
        </p:spPr>
      </p:pic>
      <p:pic>
        <p:nvPicPr>
          <p:cNvPr id="289" name="Google Shape;289;p35"/>
          <p:cNvPicPr preferRelativeResize="0"/>
          <p:nvPr/>
        </p:nvPicPr>
        <p:blipFill rotWithShape="1">
          <a:blip r:embed="rId6">
            <a:alphaModFix/>
          </a:blip>
          <a:srcRect t="4167" r="17484"/>
          <a:stretch/>
        </p:blipFill>
        <p:spPr>
          <a:xfrm>
            <a:off x="0" y="0"/>
            <a:ext cx="3694456" cy="3224463"/>
          </a:xfrm>
          <a:prstGeom prst="rect">
            <a:avLst/>
          </a:prstGeom>
          <a:noFill/>
          <a:ln>
            <a:noFill/>
          </a:ln>
        </p:spPr>
      </p:pic>
      <p:pic>
        <p:nvPicPr>
          <p:cNvPr id="290" name="Google Shape;290;p35"/>
          <p:cNvPicPr preferRelativeResize="0"/>
          <p:nvPr/>
        </p:nvPicPr>
        <p:blipFill rotWithShape="1">
          <a:blip r:embed="rId7">
            <a:alphaModFix/>
          </a:blip>
          <a:srcRect l="12884" b="9239"/>
          <a:stretch/>
        </p:blipFill>
        <p:spPr>
          <a:xfrm>
            <a:off x="9545053" y="3203366"/>
            <a:ext cx="2646947" cy="3676940"/>
          </a:xfrm>
          <a:prstGeom prst="rect">
            <a:avLst/>
          </a:prstGeom>
          <a:noFill/>
          <a:ln>
            <a:noFill/>
          </a:ln>
        </p:spPr>
      </p:pic>
      <p:pic>
        <p:nvPicPr>
          <p:cNvPr id="291" name="Google Shape;291;p35"/>
          <p:cNvPicPr preferRelativeResize="0"/>
          <p:nvPr/>
        </p:nvPicPr>
        <p:blipFill rotWithShape="1">
          <a:blip r:embed="rId8">
            <a:alphaModFix/>
          </a:blip>
          <a:srcRect l="-1040" t="11299" r="1040" b="30602"/>
          <a:stretch/>
        </p:blipFill>
        <p:spPr>
          <a:xfrm>
            <a:off x="4798451" y="3203366"/>
            <a:ext cx="4746601" cy="3676939"/>
          </a:xfrm>
          <a:prstGeom prst="rect">
            <a:avLst/>
          </a:prstGeom>
          <a:noFill/>
          <a:ln>
            <a:noFill/>
          </a:ln>
        </p:spPr>
      </p:pic>
      <p:sp>
        <p:nvSpPr>
          <p:cNvPr id="292" name="Google Shape;292;p35"/>
          <p:cNvSpPr/>
          <p:nvPr/>
        </p:nvSpPr>
        <p:spPr>
          <a:xfrm>
            <a:off x="288758" y="272716"/>
            <a:ext cx="11582400" cy="6304547"/>
          </a:xfrm>
          <a:prstGeom prst="rect">
            <a:avLst/>
          </a:prstGeom>
          <a:noFill/>
          <a:ln w="571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6"/>
          <p:cNvPicPr preferRelativeResize="0"/>
          <p:nvPr/>
        </p:nvPicPr>
        <p:blipFill rotWithShape="1">
          <a:blip r:embed="rId3">
            <a:alphaModFix/>
          </a:blip>
          <a:srcRect l="-4752" t="467" r="5012" b="-467"/>
          <a:stretch/>
        </p:blipFill>
        <p:spPr>
          <a:xfrm>
            <a:off x="3071812" y="0"/>
            <a:ext cx="9120188" cy="6858000"/>
          </a:xfrm>
          <a:prstGeom prst="rect">
            <a:avLst/>
          </a:prstGeom>
          <a:noFill/>
          <a:ln>
            <a:noFill/>
          </a:ln>
        </p:spPr>
      </p:pic>
      <p:pic>
        <p:nvPicPr>
          <p:cNvPr id="298" name="Google Shape;298;p36"/>
          <p:cNvPicPr preferRelativeResize="0"/>
          <p:nvPr/>
        </p:nvPicPr>
        <p:blipFill rotWithShape="1">
          <a:blip r:embed="rId4">
            <a:alphaModFix/>
          </a:blip>
          <a:srcRect/>
          <a:stretch/>
        </p:blipFill>
        <p:spPr>
          <a:xfrm>
            <a:off x="-1" y="0"/>
            <a:ext cx="4853071" cy="3639803"/>
          </a:xfrm>
          <a:prstGeom prst="rect">
            <a:avLst/>
          </a:prstGeom>
          <a:noFill/>
          <a:ln>
            <a:noFill/>
          </a:ln>
        </p:spPr>
      </p:pic>
      <p:pic>
        <p:nvPicPr>
          <p:cNvPr id="299" name="Google Shape;299;p36"/>
          <p:cNvPicPr preferRelativeResize="0"/>
          <p:nvPr/>
        </p:nvPicPr>
        <p:blipFill rotWithShape="1">
          <a:blip r:embed="rId5">
            <a:alphaModFix/>
          </a:blip>
          <a:srcRect l="14114" t="6874" r="6979" b="19167"/>
          <a:stretch/>
        </p:blipFill>
        <p:spPr>
          <a:xfrm>
            <a:off x="-1" y="3429000"/>
            <a:ext cx="4877873" cy="3429000"/>
          </a:xfrm>
          <a:prstGeom prst="rect">
            <a:avLst/>
          </a:prstGeom>
          <a:noFill/>
          <a:ln>
            <a:noFill/>
          </a:ln>
        </p:spPr>
      </p:pic>
      <p:sp>
        <p:nvSpPr>
          <p:cNvPr id="300" name="Google Shape;300;p36"/>
          <p:cNvSpPr/>
          <p:nvPr/>
        </p:nvSpPr>
        <p:spPr>
          <a:xfrm>
            <a:off x="288758" y="272716"/>
            <a:ext cx="11582400" cy="6304547"/>
          </a:xfrm>
          <a:prstGeom prst="rect">
            <a:avLst/>
          </a:prstGeom>
          <a:noFill/>
          <a:ln w="571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7"/>
          <p:cNvPicPr preferRelativeResize="0"/>
          <p:nvPr/>
        </p:nvPicPr>
        <p:blipFill rotWithShape="1">
          <a:blip r:embed="rId3">
            <a:alphaModFix amt="46000"/>
          </a:blip>
          <a:srcRect t="16290" b="5965"/>
          <a:stretch/>
        </p:blipFill>
        <p:spPr>
          <a:xfrm>
            <a:off x="215243" y="0"/>
            <a:ext cx="11761513" cy="6858001"/>
          </a:xfrm>
          <a:prstGeom prst="rect">
            <a:avLst/>
          </a:prstGeom>
          <a:noFill/>
          <a:ln>
            <a:noFill/>
          </a:ln>
        </p:spPr>
      </p:pic>
      <p:sp>
        <p:nvSpPr>
          <p:cNvPr id="306" name="Google Shape;306;p37"/>
          <p:cNvSpPr/>
          <p:nvPr/>
        </p:nvSpPr>
        <p:spPr>
          <a:xfrm>
            <a:off x="840887" y="1815920"/>
            <a:ext cx="4668253" cy="5042079"/>
          </a:xfrm>
          <a:prstGeom prst="rect">
            <a:avLst/>
          </a:prstGeom>
          <a:solidFill>
            <a:srgbClr val="CC99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37"/>
          <p:cNvSpPr txBox="1"/>
          <p:nvPr/>
        </p:nvSpPr>
        <p:spPr>
          <a:xfrm>
            <a:off x="1093819" y="2865952"/>
            <a:ext cx="4138863"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chemeClr val="dk1"/>
                </a:solidFill>
                <a:latin typeface="Playfair Display"/>
                <a:ea typeface="Playfair Display"/>
                <a:cs typeface="Playfair Display"/>
                <a:sym typeface="Playfair Display"/>
              </a:rPr>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p:nvPr/>
        </p:nvSpPr>
        <p:spPr>
          <a:xfrm>
            <a:off x="460773" y="475457"/>
            <a:ext cx="9204821"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i="0" u="none" strike="noStrike" cap="none">
                <a:solidFill>
                  <a:srgbClr val="C00000"/>
                </a:solidFill>
                <a:latin typeface="Playfair Display"/>
                <a:ea typeface="Playfair Display"/>
                <a:cs typeface="Playfair Display"/>
                <a:sym typeface="Playfair Display"/>
              </a:rPr>
              <a:t>AL</a:t>
            </a:r>
            <a:r>
              <a:rPr lang="en-US" sz="4800" b="1" i="1" u="none" strike="noStrike" cap="none">
                <a:solidFill>
                  <a:srgbClr val="C00000"/>
                </a:solidFill>
                <a:latin typeface="Playfair Display"/>
                <a:ea typeface="Playfair Display"/>
                <a:cs typeface="Playfair Display"/>
                <a:sym typeface="Playfair Display"/>
              </a:rPr>
              <a:t>f</a:t>
            </a:r>
            <a:r>
              <a:rPr lang="en-US" sz="4800" b="1" i="0" u="none" strike="noStrike" cap="none">
                <a:solidFill>
                  <a:srgbClr val="C00000"/>
                </a:solidFill>
                <a:latin typeface="Playfair Display"/>
                <a:ea typeface="Playfair Display"/>
                <a:cs typeface="Playfair Display"/>
                <a:sym typeface="Playfair Display"/>
              </a:rPr>
              <a:t>A Fast &amp; Holistic FLN</a:t>
            </a:r>
            <a:endParaRPr sz="4800" b="1" i="0" u="none" strike="noStrike" cap="none">
              <a:solidFill>
                <a:srgbClr val="00823B"/>
              </a:solidFill>
              <a:latin typeface="Playfair Display"/>
              <a:ea typeface="Playfair Display"/>
              <a:cs typeface="Playfair Display"/>
              <a:sym typeface="Playfair Display"/>
            </a:endParaRPr>
          </a:p>
          <a:p>
            <a:pPr marL="0" marR="0" lvl="0" indent="0" algn="l" rtl="0">
              <a:spcBef>
                <a:spcPts val="0"/>
              </a:spcBef>
              <a:spcAft>
                <a:spcPts val="0"/>
              </a:spcAft>
              <a:buClr>
                <a:schemeClr val="dk1"/>
              </a:buClr>
              <a:buSzPts val="1400"/>
              <a:buFont typeface="Calibri"/>
              <a:buNone/>
            </a:pPr>
            <a:r>
              <a:rPr lang="en-US" sz="1400" b="1" i="1" u="none" strike="noStrike" cap="none">
                <a:solidFill>
                  <a:schemeClr val="dk1"/>
                </a:solidFill>
                <a:latin typeface="Calibri"/>
                <a:ea typeface="Calibri"/>
                <a:cs typeface="Calibri"/>
                <a:sym typeface="Calibri"/>
              </a:rPr>
              <a:t>Views of Senior Curriculum Development Analysis, Shuhudha Rizwan and Shiyama Aboobakuru, NIE, MOE, Maldives</a:t>
            </a:r>
            <a:endParaRPr sz="1400" b="0" i="0" u="none" strike="noStrike" cap="none">
              <a:solidFill>
                <a:schemeClr val="dk1"/>
              </a:solidFill>
              <a:latin typeface="Calibri"/>
              <a:ea typeface="Calibri"/>
              <a:cs typeface="Calibri"/>
              <a:sym typeface="Calibri"/>
            </a:endParaRPr>
          </a:p>
        </p:txBody>
      </p:sp>
      <p:sp>
        <p:nvSpPr>
          <p:cNvPr id="107" name="Google Shape;107;p15"/>
          <p:cNvSpPr txBox="1"/>
          <p:nvPr/>
        </p:nvSpPr>
        <p:spPr>
          <a:xfrm>
            <a:off x="460773" y="1710982"/>
            <a:ext cx="3267661"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“Since August 2023, we have witnessed ALfA reshaping the way we approach literacy and numeracy, totally transforming classroom teaching and learning in 13 schools in the Maldives. The best thing that ALfA does is, it places students at the forefront, empowering them as architects of their own learning. This paradigm shift not only redefines the traditional teacher-student dynamic but also establishes a sense of ownership and enthusiasm within the students. Teachers, instead of playing their regular role of ‘teaching’, assume the role of galvanizers, facilitating and expanding student learning in an environment where independence and confidence is fostered. </a:t>
            </a:r>
            <a:endParaRPr sz="1600" b="0" i="0" u="none" strike="noStrike" cap="none">
              <a:solidFill>
                <a:schemeClr val="dk1"/>
              </a:solidFill>
              <a:latin typeface="Calibri"/>
              <a:ea typeface="Calibri"/>
              <a:cs typeface="Calibri"/>
              <a:sym typeface="Calibri"/>
            </a:endParaRPr>
          </a:p>
        </p:txBody>
      </p:sp>
      <p:sp>
        <p:nvSpPr>
          <p:cNvPr id="108" name="Google Shape;108;p15"/>
          <p:cNvSpPr txBox="1"/>
          <p:nvPr/>
        </p:nvSpPr>
        <p:spPr>
          <a:xfrm>
            <a:off x="4005330" y="1710982"/>
            <a:ext cx="3699097"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Over the past 4 and a half months, the resounding positive feedback from both teachers and parents has echoed the success of ALfA in our classrooms. Witnessing students confidently embrace their independence and engage with their own learning process has been a testament to the transformative power of this approach. ALfA not only aligns with our National Curriculum's vision of preparing every child for life but also offers a promising solution to the challenges teachers face in achieving this goal. The shift towards creating 21st century learners is evident in classrooms where ALfA is implemented, and the impact on teachers is equally profound. The promise of less busy, stress-free classrooms, that ALfA offers for teachers to thrive as galvanizers is within reach.</a:t>
            </a:r>
            <a:endParaRPr sz="1600" b="0" i="0" u="none" strike="noStrike" cap="none">
              <a:solidFill>
                <a:schemeClr val="dk1"/>
              </a:solidFill>
              <a:latin typeface="Calibri"/>
              <a:ea typeface="Calibri"/>
              <a:cs typeface="Calibri"/>
              <a:sym typeface="Calibri"/>
            </a:endParaRPr>
          </a:p>
        </p:txBody>
      </p:sp>
      <p:sp>
        <p:nvSpPr>
          <p:cNvPr id="109" name="Google Shape;109;p15"/>
          <p:cNvSpPr txBox="1"/>
          <p:nvPr/>
        </p:nvSpPr>
        <p:spPr>
          <a:xfrm>
            <a:off x="7784560" y="1710982"/>
            <a:ext cx="3602512"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Calibri"/>
                <a:ea typeface="Calibri"/>
                <a:cs typeface="Calibri"/>
                <a:sym typeface="Calibri"/>
              </a:rPr>
              <a:t>Despite several advantages, the geographical isolation limits accessibility of the support needed for teachers to fully implement ALfA. We express our heartfelt gratitude to Global Dream Education and Dr. Sunita Gandhi, the visionary founder of ALfA, for introducing her groundbreaking pedagogy to the Maldives and for always being there to support and guide us.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We also extend our gratitude to </a:t>
            </a:r>
            <a:r>
              <a:rPr lang="en-US" sz="1600" b="1">
                <a:solidFill>
                  <a:schemeClr val="dk1"/>
                </a:solidFill>
                <a:latin typeface="Calibri"/>
                <a:ea typeface="Calibri"/>
                <a:cs typeface="Calibri"/>
                <a:sym typeface="Calibri"/>
              </a:rPr>
              <a:t>UNICEF Maldives </a:t>
            </a:r>
            <a:r>
              <a:rPr lang="en-US" sz="1600">
                <a:solidFill>
                  <a:schemeClr val="dk1"/>
                </a:solidFill>
                <a:latin typeface="Calibri"/>
                <a:ea typeface="Calibri"/>
                <a:cs typeface="Calibri"/>
                <a:sym typeface="Calibri"/>
              </a:rPr>
              <a:t>for making this transformative learning pedagogy a reality for Maldivian children by supporting us to pilot the programme in 13 schools. As we remain committed to prepare every child for life, and fostering stress-free classrooms for our teachers, ALfA if implemented by its true means, will uphold its pledge in creating 21st-century global citizens.”</a:t>
            </a:r>
            <a:endParaRPr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p:nvPr/>
        </p:nvSpPr>
        <p:spPr>
          <a:xfrm>
            <a:off x="460773" y="475457"/>
            <a:ext cx="1105495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a:solidFill>
                  <a:srgbClr val="C00000"/>
                </a:solidFill>
                <a:latin typeface="Playfair Display"/>
                <a:ea typeface="Playfair Display"/>
                <a:cs typeface="Playfair Display"/>
                <a:sym typeface="Playfair Display"/>
              </a:rPr>
              <a:t>AL</a:t>
            </a:r>
            <a:r>
              <a:rPr lang="en-US" sz="4800" b="1" i="1">
                <a:solidFill>
                  <a:srgbClr val="C00000"/>
                </a:solidFill>
                <a:latin typeface="Playfair Display"/>
                <a:ea typeface="Playfair Display"/>
                <a:cs typeface="Playfair Display"/>
                <a:sym typeface="Playfair Display"/>
              </a:rPr>
              <a:t>f</a:t>
            </a:r>
            <a:r>
              <a:rPr lang="en-US" sz="4800" b="1">
                <a:solidFill>
                  <a:srgbClr val="C00000"/>
                </a:solidFill>
                <a:latin typeface="Playfair Display"/>
                <a:ea typeface="Playfair Display"/>
                <a:cs typeface="Playfair Display"/>
                <a:sym typeface="Playfair Display"/>
              </a:rPr>
              <a:t>A</a:t>
            </a:r>
            <a:endParaRPr sz="4800" b="1">
              <a:solidFill>
                <a:srgbClr val="00823B"/>
              </a:solidFill>
              <a:latin typeface="Playfair Display"/>
              <a:ea typeface="Playfair Display"/>
              <a:cs typeface="Playfair Display"/>
              <a:sym typeface="Playfair Display"/>
            </a:endParaRPr>
          </a:p>
          <a:p>
            <a:pPr marL="0" marR="0" lvl="0" indent="0" algn="l" rtl="0">
              <a:spcBef>
                <a:spcPts val="0"/>
              </a:spcBef>
              <a:spcAft>
                <a:spcPts val="0"/>
              </a:spcAft>
              <a:buClr>
                <a:schemeClr val="dk1"/>
              </a:buClr>
              <a:buSzPts val="2400"/>
              <a:buFont typeface="Calibri"/>
              <a:buNone/>
            </a:pPr>
            <a:r>
              <a:rPr lang="en-US" sz="2400" b="1" i="1">
                <a:solidFill>
                  <a:schemeClr val="dk1"/>
                </a:solidFill>
                <a:latin typeface="Calibri"/>
                <a:ea typeface="Calibri"/>
                <a:cs typeface="Calibri"/>
                <a:sym typeface="Calibri"/>
              </a:rPr>
              <a:t>Prior to the Pilot</a:t>
            </a:r>
            <a:endParaRPr sz="2400">
              <a:solidFill>
                <a:schemeClr val="dk1"/>
              </a:solidFill>
              <a:latin typeface="Calibri"/>
              <a:ea typeface="Calibri"/>
              <a:cs typeface="Calibri"/>
              <a:sym typeface="Calibri"/>
            </a:endParaRPr>
          </a:p>
        </p:txBody>
      </p:sp>
      <p:sp>
        <p:nvSpPr>
          <p:cNvPr id="116" name="Google Shape;116;p16"/>
          <p:cNvSpPr txBox="1"/>
          <p:nvPr/>
        </p:nvSpPr>
        <p:spPr>
          <a:xfrm>
            <a:off x="3010790" y="338663"/>
            <a:ext cx="8594549" cy="341632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 May, 2023, a training of trainers was provided to some 30 teachers in Male by GETI trainers from India.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 September 2022 and July 2023, two delegations of 78 and 130 individuals consisting of Minister of State for Education, MOE/NIE Staff, School Heads, and Teachers visited India to study the </a:t>
            </a:r>
            <a:r>
              <a:rPr lang="en-US" sz="1800" dirty="0" err="1">
                <a:solidFill>
                  <a:schemeClr val="dk1"/>
                </a:solidFill>
                <a:latin typeface="Calibri"/>
                <a:ea typeface="Calibri"/>
                <a:cs typeface="Calibri"/>
                <a:sym typeface="Calibri"/>
              </a:rPr>
              <a:t>ALfA</a:t>
            </a:r>
            <a:r>
              <a:rPr lang="en-US" sz="1800" dirty="0">
                <a:solidFill>
                  <a:schemeClr val="dk1"/>
                </a:solidFill>
                <a:latin typeface="Calibri"/>
                <a:ea typeface="Calibri"/>
                <a:cs typeface="Calibri"/>
                <a:sym typeface="Calibri"/>
              </a:rPr>
              <a:t> method in practice.</a:t>
            </a:r>
            <a:endParaRPr dirty="0"/>
          </a:p>
          <a:p>
            <a:pPr marL="342900" marR="0" lvl="0" indent="-22860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 October 2023, an Online Training of 1200 teachers covering all schools and teachers of primary grades was conducted. </a:t>
            </a:r>
            <a:endParaRPr dirty="0"/>
          </a:p>
          <a:p>
            <a:pPr marL="0" marR="0" lvl="0" indent="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pic>
        <p:nvPicPr>
          <p:cNvPr id="117" name="Google Shape;117;p16"/>
          <p:cNvPicPr preferRelativeResize="0"/>
          <p:nvPr/>
        </p:nvPicPr>
        <p:blipFill rotWithShape="1">
          <a:blip r:embed="rId3">
            <a:alphaModFix/>
          </a:blip>
          <a:srcRect/>
          <a:stretch/>
        </p:blipFill>
        <p:spPr>
          <a:xfrm>
            <a:off x="10374510" y="6465194"/>
            <a:ext cx="1356716" cy="259178"/>
          </a:xfrm>
          <a:prstGeom prst="rect">
            <a:avLst/>
          </a:prstGeom>
          <a:noFill/>
          <a:ln>
            <a:noFill/>
          </a:ln>
        </p:spPr>
      </p:pic>
      <p:pic>
        <p:nvPicPr>
          <p:cNvPr id="118" name="Google Shape;118;p16"/>
          <p:cNvPicPr preferRelativeResize="0"/>
          <p:nvPr/>
        </p:nvPicPr>
        <p:blipFill rotWithShape="1">
          <a:blip r:embed="rId4">
            <a:alphaModFix/>
          </a:blip>
          <a:srcRect l="3742" t="17343" r="65102" b="15977"/>
          <a:stretch/>
        </p:blipFill>
        <p:spPr>
          <a:xfrm>
            <a:off x="10374510" y="4812884"/>
            <a:ext cx="1230830" cy="1482999"/>
          </a:xfrm>
          <a:prstGeom prst="rect">
            <a:avLst/>
          </a:prstGeom>
          <a:solidFill>
            <a:schemeClr val="lt1"/>
          </a:solidFill>
          <a:ln>
            <a:noFill/>
          </a:ln>
        </p:spPr>
      </p:pic>
      <p:pic>
        <p:nvPicPr>
          <p:cNvPr id="119" name="Google Shape;119;p16"/>
          <p:cNvPicPr preferRelativeResize="0"/>
          <p:nvPr/>
        </p:nvPicPr>
        <p:blipFill rotWithShape="1">
          <a:blip r:embed="rId5">
            <a:alphaModFix/>
          </a:blip>
          <a:srcRect/>
          <a:stretch/>
        </p:blipFill>
        <p:spPr>
          <a:xfrm>
            <a:off x="0" y="3150124"/>
            <a:ext cx="12192000" cy="3707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p:nvPr/>
        </p:nvSpPr>
        <p:spPr>
          <a:xfrm>
            <a:off x="460773" y="250080"/>
            <a:ext cx="838701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a:solidFill>
                  <a:srgbClr val="C00000"/>
                </a:solidFill>
                <a:latin typeface="Playfair Display"/>
                <a:ea typeface="Playfair Display"/>
                <a:cs typeface="Playfair Display"/>
                <a:sym typeface="Playfair Display"/>
              </a:rPr>
              <a:t>AL</a:t>
            </a:r>
            <a:r>
              <a:rPr lang="en-US" sz="4800" b="1" i="1">
                <a:solidFill>
                  <a:srgbClr val="C00000"/>
                </a:solidFill>
                <a:latin typeface="Playfair Display"/>
                <a:ea typeface="Playfair Display"/>
                <a:cs typeface="Playfair Display"/>
                <a:sym typeface="Playfair Display"/>
              </a:rPr>
              <a:t>f</a:t>
            </a:r>
            <a:r>
              <a:rPr lang="en-US" sz="4800" b="1">
                <a:solidFill>
                  <a:srgbClr val="C00000"/>
                </a:solidFill>
                <a:latin typeface="Playfair Display"/>
                <a:ea typeface="Playfair Display"/>
                <a:cs typeface="Playfair Display"/>
                <a:sym typeface="Playfair Display"/>
              </a:rPr>
              <a:t>A</a:t>
            </a:r>
            <a:endParaRPr sz="4800" b="1">
              <a:solidFill>
                <a:srgbClr val="00823B"/>
              </a:solidFill>
              <a:latin typeface="Playfair Display"/>
              <a:ea typeface="Playfair Display"/>
              <a:cs typeface="Playfair Display"/>
              <a:sym typeface="Playfair Display"/>
            </a:endParaRPr>
          </a:p>
          <a:p>
            <a:pPr marL="0" marR="0" lvl="0" indent="0" algn="l" rtl="0">
              <a:spcBef>
                <a:spcPts val="0"/>
              </a:spcBef>
              <a:spcAft>
                <a:spcPts val="0"/>
              </a:spcAft>
              <a:buClr>
                <a:schemeClr val="dk1"/>
              </a:buClr>
              <a:buSzPts val="2400"/>
              <a:buFont typeface="Calibri"/>
              <a:buNone/>
            </a:pPr>
            <a:r>
              <a:rPr lang="en-US" sz="2400" b="1" i="1">
                <a:solidFill>
                  <a:schemeClr val="dk1"/>
                </a:solidFill>
                <a:latin typeface="Calibri"/>
                <a:ea typeface="Calibri"/>
                <a:cs typeface="Calibri"/>
                <a:sym typeface="Calibri"/>
              </a:rPr>
              <a:t>The Pilot</a:t>
            </a:r>
            <a:endParaRPr sz="2400">
              <a:solidFill>
                <a:schemeClr val="dk1"/>
              </a:solidFill>
              <a:latin typeface="Calibri"/>
              <a:ea typeface="Calibri"/>
              <a:cs typeface="Calibri"/>
              <a:sym typeface="Calibri"/>
            </a:endParaRPr>
          </a:p>
        </p:txBody>
      </p:sp>
      <p:sp>
        <p:nvSpPr>
          <p:cNvPr id="126" name="Google Shape;126;p17"/>
          <p:cNvSpPr txBox="1"/>
          <p:nvPr/>
        </p:nvSpPr>
        <p:spPr>
          <a:xfrm>
            <a:off x="460770" y="1624862"/>
            <a:ext cx="5882075" cy="507831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The country began its pilot of the ALfA pedagogy and program in mid-August, 2023, for Lower KG, Upper KG, and Grades 1, 2 and 3. </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While 10 of the 13 schools used ALfA printed study materials, 3 schools used online learning methods with content provided on the iProgress App.</a:t>
            </a:r>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The program began in 13 government schools in Treatment and 5 government schools in the Control Group. One of the schools was a pre-school. Both Control and Treatment schools did a Baseline Survey in mid-September and a Progress 1 Survey in mid-December. </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Paper &amp; Pencil Tests were monitored. Data was entered on OMR sheets and then scanned by the NIE staff using the Pragati App. They could see the reports instantly on uploading of data. </a:t>
            </a:r>
            <a:endParaRPr/>
          </a:p>
        </p:txBody>
      </p:sp>
      <p:pic>
        <p:nvPicPr>
          <p:cNvPr id="127" name="Google Shape;127;p17"/>
          <p:cNvPicPr preferRelativeResize="0"/>
          <p:nvPr/>
        </p:nvPicPr>
        <p:blipFill rotWithShape="1">
          <a:blip r:embed="rId3">
            <a:alphaModFix/>
          </a:blip>
          <a:srcRect/>
          <a:stretch/>
        </p:blipFill>
        <p:spPr>
          <a:xfrm>
            <a:off x="10374510" y="6465194"/>
            <a:ext cx="1356716" cy="259178"/>
          </a:xfrm>
          <a:prstGeom prst="rect">
            <a:avLst/>
          </a:prstGeom>
          <a:noFill/>
          <a:ln>
            <a:noFill/>
          </a:ln>
        </p:spPr>
      </p:pic>
      <p:pic>
        <p:nvPicPr>
          <p:cNvPr id="128" name="Google Shape;128;p17"/>
          <p:cNvPicPr preferRelativeResize="0"/>
          <p:nvPr/>
        </p:nvPicPr>
        <p:blipFill rotWithShape="1">
          <a:blip r:embed="rId4">
            <a:alphaModFix/>
          </a:blip>
          <a:srcRect/>
          <a:stretch/>
        </p:blipFill>
        <p:spPr>
          <a:xfrm>
            <a:off x="6342846" y="2167686"/>
            <a:ext cx="5363366" cy="4022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p:nvPr/>
        </p:nvSpPr>
        <p:spPr>
          <a:xfrm>
            <a:off x="681464" y="2295717"/>
            <a:ext cx="1999092"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a:solidFill>
                  <a:srgbClr val="C00000"/>
                </a:solidFill>
                <a:latin typeface="Playfair Display"/>
                <a:ea typeface="Playfair Display"/>
                <a:cs typeface="Playfair Display"/>
                <a:sym typeface="Playfair Display"/>
              </a:rPr>
              <a:t>AL</a:t>
            </a:r>
            <a:r>
              <a:rPr lang="en-US" sz="4800" b="1" i="1">
                <a:solidFill>
                  <a:srgbClr val="C00000"/>
                </a:solidFill>
                <a:latin typeface="Playfair Display"/>
                <a:ea typeface="Playfair Display"/>
                <a:cs typeface="Playfair Display"/>
                <a:sym typeface="Playfair Display"/>
              </a:rPr>
              <a:t>f</a:t>
            </a:r>
            <a:r>
              <a:rPr lang="en-US" sz="4800" b="1">
                <a:solidFill>
                  <a:srgbClr val="C00000"/>
                </a:solidFill>
                <a:latin typeface="Playfair Display"/>
                <a:ea typeface="Playfair Display"/>
                <a:cs typeface="Playfair Display"/>
                <a:sym typeface="Playfair Display"/>
              </a:rPr>
              <a:t>A</a:t>
            </a:r>
            <a:endParaRPr sz="4800" b="1">
              <a:solidFill>
                <a:srgbClr val="00823B"/>
              </a:solidFill>
              <a:latin typeface="Playfair Display"/>
              <a:ea typeface="Playfair Display"/>
              <a:cs typeface="Playfair Display"/>
              <a:sym typeface="Playfair Display"/>
            </a:endParaRPr>
          </a:p>
          <a:p>
            <a:pPr marL="0" marR="0" lvl="0" indent="0" algn="l" rtl="0">
              <a:spcBef>
                <a:spcPts val="0"/>
              </a:spcBef>
              <a:spcAft>
                <a:spcPts val="0"/>
              </a:spcAft>
              <a:buClr>
                <a:srgbClr val="00ABF3"/>
              </a:buClr>
              <a:buSzPts val="2400"/>
              <a:buFont typeface="Calibri"/>
              <a:buNone/>
            </a:pPr>
            <a:r>
              <a:rPr lang="en-US" sz="2400" b="1">
                <a:solidFill>
                  <a:srgbClr val="00ABF3"/>
                </a:solidFill>
                <a:latin typeface="Calibri"/>
                <a:ea typeface="Calibri"/>
                <a:cs typeface="Calibri"/>
                <a:sym typeface="Calibri"/>
              </a:rPr>
              <a:t>ENGLISH</a:t>
            </a:r>
            <a:endParaRPr/>
          </a:p>
          <a:p>
            <a:pPr marL="0" marR="0" lvl="0" indent="0" algn="l" rtl="0">
              <a:spcBef>
                <a:spcPts val="0"/>
              </a:spcBef>
              <a:spcAft>
                <a:spcPts val="0"/>
              </a:spcAft>
              <a:buClr>
                <a:schemeClr val="dk1"/>
              </a:buClr>
              <a:buSzPts val="2400"/>
              <a:buFont typeface="Calibri"/>
              <a:buNone/>
            </a:pPr>
            <a:endParaRPr sz="2400" b="1">
              <a:solidFill>
                <a:srgbClr val="00ABF3"/>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At the time of this analysis data was missing for one school and one section in the Treatment Group. The Control Group data was final.  </a:t>
            </a:r>
            <a:endParaRPr/>
          </a:p>
        </p:txBody>
      </p:sp>
      <p:sp>
        <p:nvSpPr>
          <p:cNvPr id="136" name="Google Shape;136;p18"/>
          <p:cNvSpPr txBox="1"/>
          <p:nvPr/>
        </p:nvSpPr>
        <p:spPr>
          <a:xfrm>
            <a:off x="460773" y="750562"/>
            <a:ext cx="10749832"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ABF3"/>
              </a:buClr>
              <a:buSzPts val="2300"/>
              <a:buFont typeface="Calibri"/>
              <a:buNone/>
            </a:pPr>
            <a:r>
              <a:rPr lang="en-US" sz="2300" b="1">
                <a:solidFill>
                  <a:srgbClr val="00ABF3"/>
                </a:solidFill>
                <a:latin typeface="Calibri"/>
                <a:ea typeface="Calibri"/>
                <a:cs typeface="Calibri"/>
                <a:sym typeface="Calibri"/>
              </a:rPr>
              <a:t>English Grade 3 </a:t>
            </a:r>
            <a:r>
              <a:rPr lang="en-US" sz="2300" b="1">
                <a:solidFill>
                  <a:schemeClr val="dk1"/>
                </a:solidFill>
                <a:latin typeface="Calibri"/>
                <a:ea typeface="Calibri"/>
                <a:cs typeface="Calibri"/>
                <a:sym typeface="Calibri"/>
              </a:rPr>
              <a:t>Progress between Baseline and Progress Surveys</a:t>
            </a:r>
            <a:endParaRPr/>
          </a:p>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September 2023 (Baseline) to December 2023 (Progress 1)</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In the chart below, the first five schools are in the Control Group and the next 12 schools are in the Treatment Group. Data is missing for Maradhoo School (last on the chart)</a:t>
            </a:r>
            <a:endParaRPr/>
          </a:p>
        </p:txBody>
      </p:sp>
      <p:pic>
        <p:nvPicPr>
          <p:cNvPr id="137" name="Google Shape;137;p18"/>
          <p:cNvPicPr preferRelativeResize="0"/>
          <p:nvPr/>
        </p:nvPicPr>
        <p:blipFill rotWithShape="1">
          <a:blip r:embed="rId3">
            <a:alphaModFix/>
          </a:blip>
          <a:srcRect/>
          <a:stretch/>
        </p:blipFill>
        <p:spPr>
          <a:xfrm>
            <a:off x="2832837" y="2236448"/>
            <a:ext cx="8313828" cy="39247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Google Shape;142;p19"/>
          <p:cNvGraphicFramePr/>
          <p:nvPr/>
        </p:nvGraphicFramePr>
        <p:xfrm>
          <a:off x="508716" y="148804"/>
          <a:ext cx="8525200" cy="6629565"/>
        </p:xfrm>
        <a:graphic>
          <a:graphicData uri="http://schemas.openxmlformats.org/drawingml/2006/table">
            <a:tbl>
              <a:tblPr>
                <a:noFill/>
                <a:tableStyleId>{E38201AB-5A2D-459F-874A-9E3B81B8E895}</a:tableStyleId>
              </a:tblPr>
              <a:tblGrid>
                <a:gridCol w="1932975">
                  <a:extLst>
                    <a:ext uri="{9D8B030D-6E8A-4147-A177-3AD203B41FA5}">
                      <a16:colId xmlns:a16="http://schemas.microsoft.com/office/drawing/2014/main" val="20000"/>
                    </a:ext>
                  </a:extLst>
                </a:gridCol>
                <a:gridCol w="2234650">
                  <a:extLst>
                    <a:ext uri="{9D8B030D-6E8A-4147-A177-3AD203B41FA5}">
                      <a16:colId xmlns:a16="http://schemas.microsoft.com/office/drawing/2014/main" val="20001"/>
                    </a:ext>
                  </a:extLst>
                </a:gridCol>
                <a:gridCol w="1642475">
                  <a:extLst>
                    <a:ext uri="{9D8B030D-6E8A-4147-A177-3AD203B41FA5}">
                      <a16:colId xmlns:a16="http://schemas.microsoft.com/office/drawing/2014/main" val="20002"/>
                    </a:ext>
                  </a:extLst>
                </a:gridCol>
                <a:gridCol w="1743025">
                  <a:extLst>
                    <a:ext uri="{9D8B030D-6E8A-4147-A177-3AD203B41FA5}">
                      <a16:colId xmlns:a16="http://schemas.microsoft.com/office/drawing/2014/main" val="20003"/>
                    </a:ext>
                  </a:extLst>
                </a:gridCol>
                <a:gridCol w="972075">
                  <a:extLst>
                    <a:ext uri="{9D8B030D-6E8A-4147-A177-3AD203B41FA5}">
                      <a16:colId xmlns:a16="http://schemas.microsoft.com/office/drawing/2014/main" val="20004"/>
                    </a:ext>
                  </a:extLst>
                </a:gridCol>
              </a:tblGrid>
              <a:tr h="361050">
                <a:tc gridSpan="5">
                  <a:txBody>
                    <a:bodyPr/>
                    <a:lstStyle/>
                    <a:p>
                      <a:pPr marL="0" marR="0" lvl="0" indent="0" algn="ctr" rtl="0">
                        <a:spcBef>
                          <a:spcPts val="0"/>
                        </a:spcBef>
                        <a:spcAft>
                          <a:spcPts val="0"/>
                        </a:spcAft>
                        <a:buNone/>
                      </a:pPr>
                      <a:r>
                        <a:rPr lang="en-US" sz="1600" b="1" i="0" u="none" strike="noStrike" cap="none">
                          <a:solidFill>
                            <a:srgbClr val="FFFFFF"/>
                          </a:solidFill>
                          <a:latin typeface="Calibri"/>
                          <a:ea typeface="Calibri"/>
                          <a:cs typeface="Calibri"/>
                          <a:sym typeface="Calibri"/>
                        </a:rPr>
                        <a:t>ENGLISH AVERAGE PERCENTAGES</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6950">
                <a:tc rowSpan="6">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Control </a:t>
                      </a:r>
                      <a:br>
                        <a:rPr lang="en-US" sz="1600" b="1" i="0" u="none" strike="noStrike" cap="none">
                          <a:solidFill>
                            <a:srgbClr val="000000"/>
                          </a:solidFill>
                          <a:latin typeface="Calibri"/>
                          <a:ea typeface="Calibri"/>
                          <a:cs typeface="Calibri"/>
                          <a:sym typeface="Calibri"/>
                        </a:rPr>
                      </a:br>
                      <a:r>
                        <a:rPr lang="en-US" sz="1600" b="1" i="0" u="none" strike="noStrike" cap="none">
                          <a:solidFill>
                            <a:srgbClr val="000000"/>
                          </a:solidFill>
                          <a:latin typeface="Calibri"/>
                          <a:ea typeface="Calibri"/>
                          <a:cs typeface="Calibri"/>
                          <a:sym typeface="Calibri"/>
                        </a:rPr>
                        <a:t>Group</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School Name</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BASELINE SURVEY</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PROGRESS SURVEY</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Difference</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5D9F1"/>
                    </a:solidFill>
                  </a:tcPr>
                </a:tc>
                <a:extLst>
                  <a:ext uri="{0D108BD9-81ED-4DB2-BD59-A6C34878D82A}">
                    <a16:rowId xmlns:a16="http://schemas.microsoft.com/office/drawing/2014/main" val="10001"/>
                  </a:ext>
                </a:extLst>
              </a:tr>
              <a:tr h="4772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Hamad Bin Khalifa Al Thani</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48.58</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52.48</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3.90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72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Madhrasathul Ifthithaah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61.18</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59.83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-1.35</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Muhiyuhddin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47.49</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46.25</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-1.24</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Nooraanee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58.84</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60.35</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1.51</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72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Vaavu Atoll Education Centre</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46.33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45.67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-0.67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0650">
                <a:tc rowSpan="12">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Treatment</a:t>
                      </a:r>
                      <a:br>
                        <a:rPr lang="en-US" sz="1600" b="1" i="0" u="none" strike="noStrike" cap="none">
                          <a:solidFill>
                            <a:srgbClr val="000000"/>
                          </a:solidFill>
                          <a:latin typeface="Calibri"/>
                          <a:ea typeface="Calibri"/>
                          <a:cs typeface="Calibri"/>
                          <a:sym typeface="Calibri"/>
                        </a:rPr>
                      </a:br>
                      <a:r>
                        <a:rPr lang="en-US" sz="1600" b="1" i="0" u="none" strike="noStrike" cap="none">
                          <a:solidFill>
                            <a:srgbClr val="000000"/>
                          </a:solidFill>
                          <a:latin typeface="Calibri"/>
                          <a:ea typeface="Calibri"/>
                          <a:cs typeface="Calibri"/>
                          <a:sym typeface="Calibri"/>
                        </a:rPr>
                        <a:t>Group</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Aminiya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56.31</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63.37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7.06</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GDH. Thinadhoo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52.50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57.22</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4.72</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Hafiz Ahmed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50.00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60.09</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10.09</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Hanimaadhoo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52.40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51.36</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-1.04</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Hiriyaa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57.25</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66.79</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9.54</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Huraa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62.63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72.50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Huravee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56.40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61.24</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4.84</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Kalaafaanu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62.42</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72.53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10.11</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Maakurathu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41.17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55.79</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14.62</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Maradhoo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4772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Mohamed Jamaluddin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58.08</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62.46</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4.38</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065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Seenu Atoll School</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57.83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61.18</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3.34</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9550">
                <a:tc gridSpan="2">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Treatment Group Averages</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56.70</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63.94</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7.24</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19"/>
                  </a:ext>
                </a:extLst>
              </a:tr>
              <a:tr h="279550">
                <a:tc gridSpan="2">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Control Group Averages</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51.91</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52.15</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0.25</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20"/>
                  </a:ext>
                </a:extLst>
              </a:tr>
            </a:tbl>
          </a:graphicData>
        </a:graphic>
      </p:graphicFrame>
      <p:sp>
        <p:nvSpPr>
          <p:cNvPr id="144" name="Google Shape;144;p19"/>
          <p:cNvSpPr txBox="1"/>
          <p:nvPr/>
        </p:nvSpPr>
        <p:spPr>
          <a:xfrm>
            <a:off x="9487633" y="1367796"/>
            <a:ext cx="2811047"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Playfair Display"/>
                <a:ea typeface="Playfair Display"/>
                <a:cs typeface="Playfair Display"/>
                <a:sym typeface="Playfair Display"/>
              </a:rPr>
              <a:t>Results Analysis</a:t>
            </a:r>
            <a:r>
              <a:rPr lang="en-US" sz="3200" b="1">
                <a:solidFill>
                  <a:srgbClr val="C00000"/>
                </a:solidFill>
                <a:latin typeface="Playfair Display"/>
                <a:ea typeface="Playfair Display"/>
                <a:cs typeface="Playfair Display"/>
                <a:sym typeface="Playfair Display"/>
              </a:rPr>
              <a:t> </a:t>
            </a:r>
            <a:r>
              <a:rPr lang="en-US" sz="3200" b="1">
                <a:solidFill>
                  <a:srgbClr val="00B0F0"/>
                </a:solidFill>
                <a:latin typeface="Playfair Display"/>
                <a:ea typeface="Playfair Display"/>
                <a:cs typeface="Playfair Display"/>
                <a:sym typeface="Playfair Display"/>
              </a:rPr>
              <a:t>English</a:t>
            </a:r>
            <a:endParaRPr sz="3200" b="1">
              <a:solidFill>
                <a:srgbClr val="00B050"/>
              </a:solidFill>
              <a:latin typeface="Playfair Display"/>
              <a:ea typeface="Playfair Display"/>
              <a:cs typeface="Playfair Display"/>
              <a:sym typeface="Playfair Display"/>
            </a:endParaRPr>
          </a:p>
        </p:txBody>
      </p:sp>
      <p:sp>
        <p:nvSpPr>
          <p:cNvPr id="145" name="Google Shape;145;p19"/>
          <p:cNvSpPr txBox="1"/>
          <p:nvPr/>
        </p:nvSpPr>
        <p:spPr>
          <a:xfrm>
            <a:off x="9490615" y="2937455"/>
            <a:ext cx="2030825"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ALfA Treatment Group jumped by 7.24 percentage points versus 0.25 for the non-ALfA Control Group </a:t>
            </a:r>
            <a:endParaRPr sz="2000" b="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p:nvPr/>
        </p:nvSpPr>
        <p:spPr>
          <a:xfrm>
            <a:off x="761467" y="2931867"/>
            <a:ext cx="1852775"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a:solidFill>
                  <a:srgbClr val="C00000"/>
                </a:solidFill>
                <a:latin typeface="Playfair Display"/>
                <a:ea typeface="Playfair Display"/>
                <a:cs typeface="Playfair Display"/>
                <a:sym typeface="Playfair Display"/>
              </a:rPr>
              <a:t>AL</a:t>
            </a:r>
            <a:r>
              <a:rPr lang="en-US" sz="4800" b="1" i="1">
                <a:solidFill>
                  <a:srgbClr val="C00000"/>
                </a:solidFill>
                <a:latin typeface="Playfair Display"/>
                <a:ea typeface="Playfair Display"/>
                <a:cs typeface="Playfair Display"/>
                <a:sym typeface="Playfair Display"/>
              </a:rPr>
              <a:t>f</a:t>
            </a:r>
            <a:r>
              <a:rPr lang="en-US" sz="4800" b="1">
                <a:solidFill>
                  <a:srgbClr val="C00000"/>
                </a:solidFill>
                <a:latin typeface="Playfair Display"/>
                <a:ea typeface="Playfair Display"/>
                <a:cs typeface="Playfair Display"/>
                <a:sym typeface="Playfair Display"/>
              </a:rPr>
              <a:t>A</a:t>
            </a:r>
            <a:endParaRPr sz="4800" b="1">
              <a:solidFill>
                <a:srgbClr val="00823B"/>
              </a:solidFill>
              <a:latin typeface="Playfair Display"/>
              <a:ea typeface="Playfair Display"/>
              <a:cs typeface="Playfair Display"/>
              <a:sym typeface="Playfair Display"/>
            </a:endParaRPr>
          </a:p>
          <a:p>
            <a:pPr marL="0" marR="0" lvl="0" indent="0" algn="l" rtl="0">
              <a:spcBef>
                <a:spcPts val="0"/>
              </a:spcBef>
              <a:spcAft>
                <a:spcPts val="0"/>
              </a:spcAft>
              <a:buClr>
                <a:srgbClr val="00B0F0"/>
              </a:buClr>
              <a:buSzPts val="2400"/>
              <a:buFont typeface="Calibri"/>
              <a:buNone/>
            </a:pPr>
            <a:r>
              <a:rPr lang="en-US" sz="2400" b="1">
                <a:solidFill>
                  <a:srgbClr val="00B0F0"/>
                </a:solidFill>
                <a:latin typeface="Calibri"/>
                <a:ea typeface="Calibri"/>
                <a:cs typeface="Calibri"/>
                <a:sym typeface="Calibri"/>
              </a:rPr>
              <a:t>English</a:t>
            </a:r>
            <a:endParaRPr/>
          </a:p>
          <a:p>
            <a:pPr marL="0" marR="0" lvl="0" indent="0" algn="l" rtl="0">
              <a:spcBef>
                <a:spcPts val="0"/>
              </a:spcBef>
              <a:spcAft>
                <a:spcPts val="0"/>
              </a:spcAft>
              <a:buClr>
                <a:schemeClr val="dk1"/>
              </a:buClr>
              <a:buSzPts val="2400"/>
              <a:buFont typeface="Calibri"/>
              <a:buNone/>
            </a:pPr>
            <a:endParaRPr sz="2400" b="1">
              <a:solidFill>
                <a:srgbClr val="00B0F0"/>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the time of this analysis data was missing for one school and one section in the Treatment Group. The Control Group data was final.  </a:t>
            </a:r>
            <a:endParaRPr/>
          </a:p>
        </p:txBody>
      </p:sp>
      <p:sp>
        <p:nvSpPr>
          <p:cNvPr id="151" name="Google Shape;151;p20"/>
          <p:cNvSpPr txBox="1"/>
          <p:nvPr/>
        </p:nvSpPr>
        <p:spPr>
          <a:xfrm>
            <a:off x="2908299" y="1537297"/>
            <a:ext cx="8822928" cy="723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B0F0"/>
              </a:buClr>
              <a:buSzPts val="2300"/>
              <a:buFont typeface="Calibri"/>
              <a:buNone/>
            </a:pPr>
            <a:r>
              <a:rPr lang="en-US" sz="2300" b="1">
                <a:solidFill>
                  <a:srgbClr val="00B0F0"/>
                </a:solidFill>
                <a:latin typeface="Calibri"/>
                <a:ea typeface="Calibri"/>
                <a:cs typeface="Calibri"/>
                <a:sym typeface="Calibri"/>
              </a:rPr>
              <a:t>English Grade 3 </a:t>
            </a:r>
            <a:r>
              <a:rPr lang="en-US" sz="2300" b="1">
                <a:solidFill>
                  <a:schemeClr val="dk1"/>
                </a:solidFill>
                <a:latin typeface="Calibri"/>
                <a:ea typeface="Calibri"/>
                <a:cs typeface="Calibri"/>
                <a:sym typeface="Calibri"/>
              </a:rPr>
              <a:t>Progress between Baseline and Progress Surveys</a:t>
            </a:r>
            <a:endParaRPr/>
          </a:p>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September 2023 (Baseline) to December 2023 (Progress 1)</a:t>
            </a:r>
            <a:endParaRPr/>
          </a:p>
        </p:txBody>
      </p:sp>
      <p:graphicFrame>
        <p:nvGraphicFramePr>
          <p:cNvPr id="153" name="Google Shape;153;p20"/>
          <p:cNvGraphicFramePr/>
          <p:nvPr/>
        </p:nvGraphicFramePr>
        <p:xfrm>
          <a:off x="2832100" y="2337516"/>
          <a:ext cx="8668775" cy="4256475"/>
        </p:xfrm>
        <a:graphic>
          <a:graphicData uri="http://schemas.openxmlformats.org/drawingml/2006/table">
            <a:tbl>
              <a:tblPr>
                <a:noFill/>
                <a:tableStyleId>{E38201AB-5A2D-459F-874A-9E3B81B8E895}</a:tableStyleId>
              </a:tblPr>
              <a:tblGrid>
                <a:gridCol w="2269875">
                  <a:extLst>
                    <a:ext uri="{9D8B030D-6E8A-4147-A177-3AD203B41FA5}">
                      <a16:colId xmlns:a16="http://schemas.microsoft.com/office/drawing/2014/main" val="20000"/>
                    </a:ext>
                  </a:extLst>
                </a:gridCol>
                <a:gridCol w="1599725">
                  <a:extLst>
                    <a:ext uri="{9D8B030D-6E8A-4147-A177-3AD203B41FA5}">
                      <a16:colId xmlns:a16="http://schemas.microsoft.com/office/drawing/2014/main" val="20001"/>
                    </a:ext>
                  </a:extLst>
                </a:gridCol>
                <a:gridCol w="843100">
                  <a:extLst>
                    <a:ext uri="{9D8B030D-6E8A-4147-A177-3AD203B41FA5}">
                      <a16:colId xmlns:a16="http://schemas.microsoft.com/office/drawing/2014/main" val="20002"/>
                    </a:ext>
                  </a:extLst>
                </a:gridCol>
                <a:gridCol w="1610525">
                  <a:extLst>
                    <a:ext uri="{9D8B030D-6E8A-4147-A177-3AD203B41FA5}">
                      <a16:colId xmlns:a16="http://schemas.microsoft.com/office/drawing/2014/main" val="20003"/>
                    </a:ext>
                  </a:extLst>
                </a:gridCol>
                <a:gridCol w="778250">
                  <a:extLst>
                    <a:ext uri="{9D8B030D-6E8A-4147-A177-3AD203B41FA5}">
                      <a16:colId xmlns:a16="http://schemas.microsoft.com/office/drawing/2014/main" val="20004"/>
                    </a:ext>
                  </a:extLst>
                </a:gridCol>
                <a:gridCol w="778250">
                  <a:extLst>
                    <a:ext uri="{9D8B030D-6E8A-4147-A177-3AD203B41FA5}">
                      <a16:colId xmlns:a16="http://schemas.microsoft.com/office/drawing/2014/main" val="20005"/>
                    </a:ext>
                  </a:extLst>
                </a:gridCol>
                <a:gridCol w="789050">
                  <a:extLst>
                    <a:ext uri="{9D8B030D-6E8A-4147-A177-3AD203B41FA5}">
                      <a16:colId xmlns:a16="http://schemas.microsoft.com/office/drawing/2014/main" val="20006"/>
                    </a:ext>
                  </a:extLst>
                </a:gridCol>
              </a:tblGrid>
              <a:tr h="464100">
                <a:tc gridSpan="7">
                  <a:txBody>
                    <a:bodyPr/>
                    <a:lstStyle/>
                    <a:p>
                      <a:pPr marL="0" marR="0" lvl="0" indent="0" algn="ctr" rtl="0">
                        <a:spcBef>
                          <a:spcPts val="0"/>
                        </a:spcBef>
                        <a:spcAft>
                          <a:spcPts val="0"/>
                        </a:spcAft>
                        <a:buNone/>
                      </a:pPr>
                      <a:r>
                        <a:rPr lang="en-US" sz="2300" b="1" i="0" u="none" strike="noStrike" cap="none">
                          <a:solidFill>
                            <a:srgbClr val="FFFFFF"/>
                          </a:solidFill>
                          <a:latin typeface="Calibri"/>
                          <a:ea typeface="Calibri"/>
                          <a:cs typeface="Calibri"/>
                          <a:sym typeface="Calibri"/>
                        </a:rPr>
                        <a:t>English Difference in Difference using Medians &amp; Absolute Marks</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775">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 </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 </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0-25</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26-50</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51-75</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76-100</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0-100</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extLst>
                  <a:ext uri="{0D108BD9-81ED-4DB2-BD59-A6C34878D82A}">
                    <a16:rowId xmlns:a16="http://schemas.microsoft.com/office/drawing/2014/main" val="10001"/>
                  </a:ext>
                </a:extLst>
              </a:tr>
              <a:tr h="371775">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Treatment</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No. of Students</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163</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163</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162</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162</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650</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2"/>
                  </a:ext>
                </a:extLst>
              </a:tr>
              <a:tr h="371775">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Control</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No. of Students</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47</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46</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46</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46</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185</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3"/>
                  </a:ext>
                </a:extLst>
              </a:tr>
              <a:tr h="362925">
                <a:tc rowSpan="3">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Grade 3 Progress</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Median (T)</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36.67</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66.67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73.33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83.33</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70.00</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4100">
                <a:tc vMerge="1">
                  <a:txBody>
                    <a:bodyPr/>
                    <a:lstStyle/>
                    <a:p>
                      <a:endParaRPr lang="en-US"/>
                    </a:p>
                  </a:txBody>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Median (C) </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20.00</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46.67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66.67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83.33</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60.00</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71775">
                <a:tc vMerge="1">
                  <a:txBody>
                    <a:bodyPr/>
                    <a:lstStyle/>
                    <a:p>
                      <a:endParaRPr lang="en-US"/>
                    </a:p>
                  </a:txBody>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NDIFF=NAT-NAC</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16.67</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20.00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0.00</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10.00</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6"/>
                  </a:ext>
                </a:extLst>
              </a:tr>
              <a:tr h="362925">
                <a:tc rowSpan="3">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Grade 3 Baseline</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Median (T)</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26.67</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56.67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70.00</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80.00</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63.33</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71775">
                <a:tc vMerge="1">
                  <a:txBody>
                    <a:bodyPr/>
                    <a:lstStyle/>
                    <a:p>
                      <a:endParaRPr lang="en-US"/>
                    </a:p>
                  </a:txBody>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Median (C) </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20.00</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48.33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66.67</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81.67</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60.00</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71775">
                <a:tc vMerge="1">
                  <a:txBody>
                    <a:bodyPr/>
                    <a:lstStyle/>
                    <a:p>
                      <a:endParaRPr lang="en-US"/>
                    </a:p>
                  </a:txBody>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JDIFF=JAT-BARC</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6.67</a:t>
                      </a:r>
                      <a:endParaRPr/>
                    </a:p>
                  </a:txBody>
                  <a:tcPr marL="4225" marR="4225" marT="42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8.33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3.33</a:t>
                      </a:r>
                      <a:endParaRPr/>
                    </a:p>
                  </a:txBody>
                  <a:tcPr marL="4225" marR="4225" marT="42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-1.67</a:t>
                      </a:r>
                      <a:endParaRPr/>
                    </a:p>
                  </a:txBody>
                  <a:tcPr marL="4225" marR="4225" marT="42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3.33</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9"/>
                  </a:ext>
                </a:extLst>
              </a:tr>
              <a:tr h="371775">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DIFF IN DIFF</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NDIFF-JDIFF</a:t>
                      </a:r>
                      <a:endParaRPr/>
                    </a:p>
                  </a:txBody>
                  <a:tcPr marL="4225" marR="4225" marT="42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10.00</a:t>
                      </a:r>
                      <a:endParaRPr/>
                    </a:p>
                  </a:txBody>
                  <a:tcPr marL="4225" marR="4225" marT="42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11.67</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3.33</a:t>
                      </a:r>
                      <a:endParaRPr/>
                    </a:p>
                  </a:txBody>
                  <a:tcPr marL="4225" marR="4225" marT="42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1.67</a:t>
                      </a:r>
                      <a:endParaRPr/>
                    </a:p>
                  </a:txBody>
                  <a:tcPr marL="4225" marR="4225" marT="42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6.67</a:t>
                      </a:r>
                      <a:endParaRPr/>
                    </a:p>
                  </a:txBody>
                  <a:tcPr marL="4225" marR="4225" marT="42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p:nvPr/>
        </p:nvSpPr>
        <p:spPr>
          <a:xfrm>
            <a:off x="658436" y="2260572"/>
            <a:ext cx="1852775" cy="41395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800"/>
              <a:buFont typeface="Playfair Display"/>
              <a:buNone/>
            </a:pPr>
            <a:r>
              <a:rPr lang="en-US" sz="4800" b="1">
                <a:solidFill>
                  <a:srgbClr val="C00000"/>
                </a:solidFill>
                <a:latin typeface="Playfair Display"/>
                <a:ea typeface="Playfair Display"/>
                <a:cs typeface="Playfair Display"/>
                <a:sym typeface="Playfair Display"/>
              </a:rPr>
              <a:t>AL</a:t>
            </a:r>
            <a:r>
              <a:rPr lang="en-US" sz="4800" b="1" i="1">
                <a:solidFill>
                  <a:srgbClr val="C00000"/>
                </a:solidFill>
                <a:latin typeface="Playfair Display"/>
                <a:ea typeface="Playfair Display"/>
                <a:cs typeface="Playfair Display"/>
                <a:sym typeface="Playfair Display"/>
              </a:rPr>
              <a:t>f</a:t>
            </a:r>
            <a:r>
              <a:rPr lang="en-US" sz="4800" b="1">
                <a:solidFill>
                  <a:srgbClr val="C00000"/>
                </a:solidFill>
                <a:latin typeface="Playfair Display"/>
                <a:ea typeface="Playfair Display"/>
                <a:cs typeface="Playfair Display"/>
                <a:sym typeface="Playfair Display"/>
              </a:rPr>
              <a:t>A</a:t>
            </a:r>
            <a:endParaRPr sz="4800" b="1">
              <a:solidFill>
                <a:srgbClr val="00823B"/>
              </a:solidFill>
              <a:latin typeface="Playfair Display"/>
              <a:ea typeface="Playfair Display"/>
              <a:cs typeface="Playfair Display"/>
              <a:sym typeface="Playfair Display"/>
            </a:endParaRPr>
          </a:p>
          <a:p>
            <a:pPr marL="0" marR="0" lvl="0" indent="0" algn="l" rtl="0">
              <a:spcBef>
                <a:spcPts val="0"/>
              </a:spcBef>
              <a:spcAft>
                <a:spcPts val="0"/>
              </a:spcAft>
              <a:buClr>
                <a:srgbClr val="00B0F0"/>
              </a:buClr>
              <a:buSzPts val="2400"/>
              <a:buFont typeface="Calibri"/>
              <a:buNone/>
            </a:pPr>
            <a:r>
              <a:rPr lang="en-US" sz="2400" b="1">
                <a:solidFill>
                  <a:srgbClr val="00B0F0"/>
                </a:solidFill>
                <a:latin typeface="Calibri"/>
                <a:ea typeface="Calibri"/>
                <a:cs typeface="Calibri"/>
                <a:sym typeface="Calibri"/>
              </a:rPr>
              <a:t>English</a:t>
            </a:r>
            <a:endParaRPr/>
          </a:p>
          <a:p>
            <a:pPr marL="0" marR="0" lvl="0" indent="0" algn="l" rtl="0">
              <a:spcBef>
                <a:spcPts val="0"/>
              </a:spcBef>
              <a:spcAft>
                <a:spcPts val="0"/>
              </a:spcAft>
              <a:buClr>
                <a:schemeClr val="dk1"/>
              </a:buClr>
              <a:buSzPts val="2400"/>
              <a:buFont typeface="Calibri"/>
              <a:buNone/>
            </a:pPr>
            <a:endParaRPr sz="2400" b="1">
              <a:solidFill>
                <a:schemeClr val="accent6"/>
              </a:solidFill>
              <a:latin typeface="Calibri"/>
              <a:ea typeface="Calibri"/>
              <a:cs typeface="Calibri"/>
              <a:sym typeface="Calibri"/>
            </a:endParaRPr>
          </a:p>
          <a:p>
            <a:pPr marL="0" marR="0" lvl="0" indent="0" algn="l" rtl="0">
              <a:spcBef>
                <a:spcPts val="0"/>
              </a:spcBef>
              <a:spcAft>
                <a:spcPts val="0"/>
              </a:spcAft>
              <a:buClr>
                <a:schemeClr val="dk1"/>
              </a:buClr>
              <a:buSzPts val="1900"/>
              <a:buFont typeface="Calibri"/>
              <a:buNone/>
            </a:pPr>
            <a:r>
              <a:rPr lang="en-US" sz="1900" b="1">
                <a:solidFill>
                  <a:schemeClr val="dk1"/>
                </a:solidFill>
                <a:latin typeface="Calibri"/>
                <a:ea typeface="Calibri"/>
                <a:cs typeface="Calibri"/>
                <a:sym typeface="Calibri"/>
              </a:rPr>
              <a:t>Overall </a:t>
            </a:r>
            <a:br>
              <a:rPr lang="en-US" sz="1900" b="1">
                <a:solidFill>
                  <a:schemeClr val="dk1"/>
                </a:solidFill>
                <a:latin typeface="Calibri"/>
                <a:ea typeface="Calibri"/>
                <a:cs typeface="Calibri"/>
                <a:sym typeface="Calibri"/>
              </a:rPr>
            </a:br>
            <a:r>
              <a:rPr lang="en-US" sz="1900" b="1">
                <a:solidFill>
                  <a:schemeClr val="dk1"/>
                </a:solidFill>
                <a:latin typeface="Calibri"/>
                <a:ea typeface="Calibri"/>
                <a:cs typeface="Calibri"/>
                <a:sym typeface="Calibri"/>
              </a:rPr>
              <a:t>Effect Size </a:t>
            </a:r>
            <a:br>
              <a:rPr lang="en-US" sz="1900" b="1">
                <a:solidFill>
                  <a:schemeClr val="dk1"/>
                </a:solidFill>
                <a:latin typeface="Calibri"/>
                <a:ea typeface="Calibri"/>
                <a:cs typeface="Calibri"/>
                <a:sym typeface="Calibri"/>
              </a:rPr>
            </a:br>
            <a:r>
              <a:rPr lang="en-US" sz="1900" b="1">
                <a:solidFill>
                  <a:srgbClr val="00ABF3"/>
                </a:solidFill>
                <a:latin typeface="Calibri"/>
                <a:ea typeface="Calibri"/>
                <a:cs typeface="Calibri"/>
                <a:sym typeface="Calibri"/>
              </a:rPr>
              <a:t>0.43</a:t>
            </a:r>
            <a:endParaRPr/>
          </a:p>
          <a:p>
            <a:pPr marL="0" marR="0" lvl="0" indent="0" algn="l" rtl="0">
              <a:spcBef>
                <a:spcPts val="0"/>
              </a:spcBef>
              <a:spcAft>
                <a:spcPts val="0"/>
              </a:spcAft>
              <a:buClr>
                <a:schemeClr val="dk1"/>
              </a:buClr>
              <a:buSzPts val="1900"/>
              <a:buFont typeface="Calibri"/>
              <a:buNone/>
            </a:pPr>
            <a:endParaRPr sz="19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At the time of this analysis data was missing for one school and one section in the Treatment Group. The Control Group data was final.  </a:t>
            </a:r>
            <a:endParaRPr/>
          </a:p>
          <a:p>
            <a:pPr marL="0" marR="0" lvl="0" indent="0" algn="l" rtl="0">
              <a:spcBef>
                <a:spcPts val="0"/>
              </a:spcBef>
              <a:spcAft>
                <a:spcPts val="0"/>
              </a:spcAft>
              <a:buClr>
                <a:schemeClr val="dk1"/>
              </a:buClr>
              <a:buSzPts val="1900"/>
              <a:buFont typeface="Calibri"/>
              <a:buNone/>
            </a:pPr>
            <a:endParaRPr sz="1900" b="1">
              <a:solidFill>
                <a:schemeClr val="dk1"/>
              </a:solidFill>
              <a:latin typeface="Calibri"/>
              <a:ea typeface="Calibri"/>
              <a:cs typeface="Calibri"/>
              <a:sym typeface="Calibri"/>
            </a:endParaRPr>
          </a:p>
        </p:txBody>
      </p:sp>
      <p:sp>
        <p:nvSpPr>
          <p:cNvPr id="160" name="Google Shape;160;p21"/>
          <p:cNvSpPr txBox="1"/>
          <p:nvPr/>
        </p:nvSpPr>
        <p:spPr>
          <a:xfrm>
            <a:off x="2908299" y="1537297"/>
            <a:ext cx="8822928" cy="723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B0F0"/>
              </a:buClr>
              <a:buSzPts val="2300"/>
              <a:buFont typeface="Calibri"/>
              <a:buNone/>
            </a:pPr>
            <a:r>
              <a:rPr lang="en-US" sz="2300" b="1">
                <a:solidFill>
                  <a:srgbClr val="00B0F0"/>
                </a:solidFill>
                <a:latin typeface="Calibri"/>
                <a:ea typeface="Calibri"/>
                <a:cs typeface="Calibri"/>
                <a:sym typeface="Calibri"/>
              </a:rPr>
              <a:t>English Grade 3 </a:t>
            </a:r>
            <a:r>
              <a:rPr lang="en-US" sz="2300" b="1">
                <a:solidFill>
                  <a:schemeClr val="dk1"/>
                </a:solidFill>
                <a:latin typeface="Calibri"/>
                <a:ea typeface="Calibri"/>
                <a:cs typeface="Calibri"/>
                <a:sym typeface="Calibri"/>
              </a:rPr>
              <a:t>Progress between Baseline and Progress Surveys</a:t>
            </a:r>
            <a:endParaRPr/>
          </a:p>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September 2023 (Baseline) to December 2023 (Progress 1)</a:t>
            </a:r>
            <a:endParaRPr/>
          </a:p>
        </p:txBody>
      </p:sp>
      <p:graphicFrame>
        <p:nvGraphicFramePr>
          <p:cNvPr id="161" name="Google Shape;161;p21"/>
          <p:cNvGraphicFramePr/>
          <p:nvPr/>
        </p:nvGraphicFramePr>
        <p:xfrm>
          <a:off x="2832100" y="2588654"/>
          <a:ext cx="8378300" cy="3509450"/>
        </p:xfrm>
        <a:graphic>
          <a:graphicData uri="http://schemas.openxmlformats.org/drawingml/2006/table">
            <a:tbl>
              <a:tblPr>
                <a:noFill/>
                <a:tableStyleId>{E38201AB-5A2D-459F-874A-9E3B81B8E895}</a:tableStyleId>
              </a:tblPr>
              <a:tblGrid>
                <a:gridCol w="2193800">
                  <a:extLst>
                    <a:ext uri="{9D8B030D-6E8A-4147-A177-3AD203B41FA5}">
                      <a16:colId xmlns:a16="http://schemas.microsoft.com/office/drawing/2014/main" val="20000"/>
                    </a:ext>
                  </a:extLst>
                </a:gridCol>
                <a:gridCol w="1546125">
                  <a:extLst>
                    <a:ext uri="{9D8B030D-6E8A-4147-A177-3AD203B41FA5}">
                      <a16:colId xmlns:a16="http://schemas.microsoft.com/office/drawing/2014/main" val="20001"/>
                    </a:ext>
                  </a:extLst>
                </a:gridCol>
                <a:gridCol w="814850">
                  <a:extLst>
                    <a:ext uri="{9D8B030D-6E8A-4147-A177-3AD203B41FA5}">
                      <a16:colId xmlns:a16="http://schemas.microsoft.com/office/drawing/2014/main" val="20002"/>
                    </a:ext>
                  </a:extLst>
                </a:gridCol>
                <a:gridCol w="1556575">
                  <a:extLst>
                    <a:ext uri="{9D8B030D-6E8A-4147-A177-3AD203B41FA5}">
                      <a16:colId xmlns:a16="http://schemas.microsoft.com/office/drawing/2014/main" val="20003"/>
                    </a:ext>
                  </a:extLst>
                </a:gridCol>
                <a:gridCol w="752175">
                  <a:extLst>
                    <a:ext uri="{9D8B030D-6E8A-4147-A177-3AD203B41FA5}">
                      <a16:colId xmlns:a16="http://schemas.microsoft.com/office/drawing/2014/main" val="20004"/>
                    </a:ext>
                  </a:extLst>
                </a:gridCol>
                <a:gridCol w="752175">
                  <a:extLst>
                    <a:ext uri="{9D8B030D-6E8A-4147-A177-3AD203B41FA5}">
                      <a16:colId xmlns:a16="http://schemas.microsoft.com/office/drawing/2014/main" val="20005"/>
                    </a:ext>
                  </a:extLst>
                </a:gridCol>
                <a:gridCol w="762600">
                  <a:extLst>
                    <a:ext uri="{9D8B030D-6E8A-4147-A177-3AD203B41FA5}">
                      <a16:colId xmlns:a16="http://schemas.microsoft.com/office/drawing/2014/main" val="20006"/>
                    </a:ext>
                  </a:extLst>
                </a:gridCol>
              </a:tblGrid>
              <a:tr h="558375">
                <a:tc gridSpan="7">
                  <a:txBody>
                    <a:bodyPr/>
                    <a:lstStyle/>
                    <a:p>
                      <a:pPr marL="0" marR="0" lvl="0" indent="0" algn="ctr" rtl="0">
                        <a:spcBef>
                          <a:spcPts val="0"/>
                        </a:spcBef>
                        <a:spcAft>
                          <a:spcPts val="0"/>
                        </a:spcAft>
                        <a:buNone/>
                      </a:pPr>
                      <a:r>
                        <a:rPr lang="en-US" sz="2300" b="1" i="0" u="none" strike="noStrike" cap="none">
                          <a:solidFill>
                            <a:srgbClr val="FFFFFF"/>
                          </a:solidFill>
                          <a:latin typeface="Calibri"/>
                          <a:ea typeface="Calibri"/>
                          <a:cs typeface="Calibri"/>
                          <a:sym typeface="Calibri"/>
                        </a:rPr>
                        <a:t>English Difference in Difference using Standardized Marks</a:t>
                      </a:r>
                      <a:endParaRPr/>
                    </a:p>
                  </a:txBody>
                  <a:tcPr marL="117350" marR="117350" marT="58675" marB="586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2950">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 </a:t>
                      </a:r>
                      <a:endParaRPr/>
                    </a:p>
                  </a:txBody>
                  <a:tcPr marL="5425" marR="5425" marT="54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 </a:t>
                      </a:r>
                      <a:endParaRPr/>
                    </a:p>
                  </a:txBody>
                  <a:tcPr marL="5425" marR="5425" marT="54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0-25</a:t>
                      </a:r>
                      <a:endParaRPr/>
                    </a:p>
                  </a:txBody>
                  <a:tcPr marL="5425" marR="5425" marT="54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26-50</a:t>
                      </a:r>
                      <a:endParaRPr/>
                    </a:p>
                  </a:txBody>
                  <a:tcPr marL="5425" marR="5425" marT="54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51-75</a:t>
                      </a:r>
                      <a:endParaRPr/>
                    </a:p>
                  </a:txBody>
                  <a:tcPr marL="5425" marR="5425" marT="54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76-100</a:t>
                      </a:r>
                      <a:endParaRPr/>
                    </a:p>
                  </a:txBody>
                  <a:tcPr marL="5425" marR="5425" marT="54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0-100</a:t>
                      </a:r>
                      <a:endParaRPr/>
                    </a:p>
                  </a:txBody>
                  <a:tcPr marL="5425" marR="5425" marT="54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7DEE8"/>
                    </a:solidFill>
                  </a:tcPr>
                </a:tc>
                <a:extLst>
                  <a:ext uri="{0D108BD9-81ED-4DB2-BD59-A6C34878D82A}">
                    <a16:rowId xmlns:a16="http://schemas.microsoft.com/office/drawing/2014/main" val="10001"/>
                  </a:ext>
                </a:extLst>
              </a:tr>
              <a:tr h="362950">
                <a:tc rowSpan="3">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Grade 3 Progress</a:t>
                      </a:r>
                      <a:endParaRPr/>
                    </a:p>
                  </a:txBody>
                  <a:tcPr marL="117350" marR="117350" marT="58675" marB="586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Median (T)</a:t>
                      </a:r>
                      <a:endParaRPr/>
                    </a:p>
                  </a:txBody>
                  <a:tcPr marL="5425" marR="5425" marT="54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0.69</a:t>
                      </a:r>
                      <a:endParaRPr/>
                    </a:p>
                  </a:txBody>
                  <a:tcPr marL="5425" marR="5425" marT="54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2.07</a:t>
                      </a:r>
                      <a:endParaRPr/>
                    </a:p>
                  </a:txBody>
                  <a:tcPr marL="5425" marR="5425" marT="54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2.38</a:t>
                      </a:r>
                      <a:endParaRPr/>
                    </a:p>
                  </a:txBody>
                  <a:tcPr marL="5425" marR="5425" marT="54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2.84</a:t>
                      </a:r>
                      <a:endParaRPr/>
                    </a:p>
                  </a:txBody>
                  <a:tcPr marL="5425" marR="5425" marT="54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2.23</a:t>
                      </a:r>
                      <a:endParaRPr/>
                    </a:p>
                  </a:txBody>
                  <a:tcPr marL="5425" marR="5425" marT="5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10425">
                <a:tc vMerge="1">
                  <a:txBody>
                    <a:bodyPr/>
                    <a:lstStyle/>
                    <a:p>
                      <a:endParaRPr lang="en-US"/>
                    </a:p>
                  </a:txBody>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Median (C) </a:t>
                      </a:r>
                      <a:endParaRPr/>
                    </a:p>
                  </a:txBody>
                  <a:tcPr marL="5425" marR="5425" marT="54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-0.20</a:t>
                      </a:r>
                      <a:endParaRPr/>
                    </a:p>
                  </a:txBody>
                  <a:tcPr marL="5425" marR="5425" marT="54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0.86</a:t>
                      </a:r>
                      <a:endParaRPr/>
                    </a:p>
                  </a:txBody>
                  <a:tcPr marL="5425" marR="5425" marT="54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1.66</a:t>
                      </a:r>
                      <a:endParaRPr/>
                    </a:p>
                  </a:txBody>
                  <a:tcPr marL="5425" marR="5425" marT="54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2.33</a:t>
                      </a:r>
                      <a:endParaRPr/>
                    </a:p>
                  </a:txBody>
                  <a:tcPr marL="5425" marR="5425" marT="54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1.40</a:t>
                      </a:r>
                      <a:endParaRPr/>
                    </a:p>
                  </a:txBody>
                  <a:tcPr marL="5425" marR="5425" marT="5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2950">
                <a:tc vMerge="1">
                  <a:txBody>
                    <a:bodyPr/>
                    <a:lstStyle/>
                    <a:p>
                      <a:endParaRPr lang="en-US"/>
                    </a:p>
                  </a:txBody>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NDIFF=NAT-NAC</a:t>
                      </a:r>
                      <a:endParaRPr/>
                    </a:p>
                  </a:txBody>
                  <a:tcPr marL="5425" marR="5425" marT="54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0.89</a:t>
                      </a:r>
                      <a:endParaRPr/>
                    </a:p>
                  </a:txBody>
                  <a:tcPr marL="5425" marR="5425" marT="54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1.21</a:t>
                      </a:r>
                      <a:endParaRPr/>
                    </a:p>
                  </a:txBody>
                  <a:tcPr marL="5425" marR="5425" marT="54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0.72</a:t>
                      </a:r>
                      <a:endParaRPr/>
                    </a:p>
                  </a:txBody>
                  <a:tcPr marL="5425" marR="5425" marT="54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0.51</a:t>
                      </a:r>
                      <a:endParaRPr/>
                    </a:p>
                  </a:txBody>
                  <a:tcPr marL="5425" marR="5425" marT="54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0.83</a:t>
                      </a:r>
                      <a:endParaRPr/>
                    </a:p>
                  </a:txBody>
                  <a:tcPr marL="5425" marR="5425" marT="54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4"/>
                  </a:ext>
                </a:extLst>
              </a:tr>
              <a:tr h="362950">
                <a:tc rowSpan="3">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Grade 3 Baseline</a:t>
                      </a:r>
                      <a:endParaRPr/>
                    </a:p>
                  </a:txBody>
                  <a:tcPr marL="117350" marR="117350" marT="58675" marB="586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Median (I)</a:t>
                      </a:r>
                      <a:endParaRPr/>
                    </a:p>
                  </a:txBody>
                  <a:tcPr marL="5425" marR="5425" marT="54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0.17</a:t>
                      </a:r>
                      <a:endParaRPr/>
                    </a:p>
                  </a:txBody>
                  <a:tcPr marL="5425" marR="5425" marT="54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1.49</a:t>
                      </a:r>
                      <a:endParaRPr/>
                    </a:p>
                  </a:txBody>
                  <a:tcPr marL="5425" marR="5425" marT="54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2.08</a:t>
                      </a:r>
                      <a:endParaRPr/>
                    </a:p>
                  </a:txBody>
                  <a:tcPr marL="5425" marR="5425" marT="54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2.52</a:t>
                      </a:r>
                      <a:endParaRPr/>
                    </a:p>
                  </a:txBody>
                  <a:tcPr marL="5425" marR="5425" marT="54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1.79</a:t>
                      </a:r>
                      <a:endParaRPr/>
                    </a:p>
                  </a:txBody>
                  <a:tcPr marL="5425" marR="5425" marT="5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2950">
                <a:tc vMerge="1">
                  <a:txBody>
                    <a:bodyPr/>
                    <a:lstStyle/>
                    <a:p>
                      <a:endParaRPr lang="en-US"/>
                    </a:p>
                  </a:txBody>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Median (R) </a:t>
                      </a:r>
                      <a:endParaRPr/>
                    </a:p>
                  </a:txBody>
                  <a:tcPr marL="5425" marR="5425" marT="54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-0.23</a:t>
                      </a:r>
                      <a:endParaRPr/>
                    </a:p>
                  </a:txBody>
                  <a:tcPr marL="5425" marR="5425" marT="5425"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0.86</a:t>
                      </a:r>
                      <a:endParaRPr/>
                    </a:p>
                  </a:txBody>
                  <a:tcPr marL="5425" marR="5425" marT="54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1.56</a:t>
                      </a:r>
                      <a:endParaRPr/>
                    </a:p>
                  </a:txBody>
                  <a:tcPr marL="5425" marR="5425" marT="54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2.14</a:t>
                      </a:r>
                      <a:endParaRPr/>
                    </a:p>
                  </a:txBody>
                  <a:tcPr marL="5425" marR="5425" marT="5425"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1.31</a:t>
                      </a:r>
                      <a:endParaRPr/>
                    </a:p>
                  </a:txBody>
                  <a:tcPr marL="5425" marR="5425" marT="5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62950">
                <a:tc vMerge="1">
                  <a:txBody>
                    <a:bodyPr/>
                    <a:lstStyle/>
                    <a:p>
                      <a:endParaRPr lang="en-US"/>
                    </a:p>
                  </a:txBody>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JDIFF=JAT-BARC</a:t>
                      </a:r>
                      <a:endParaRPr/>
                    </a:p>
                  </a:txBody>
                  <a:tcPr marL="5425" marR="5425" marT="54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0.40</a:t>
                      </a:r>
                      <a:endParaRPr/>
                    </a:p>
                  </a:txBody>
                  <a:tcPr marL="5425" marR="5425" marT="54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0.64</a:t>
                      </a:r>
                      <a:endParaRPr/>
                    </a:p>
                  </a:txBody>
                  <a:tcPr marL="5425" marR="5425" marT="54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0.52</a:t>
                      </a:r>
                      <a:endParaRPr/>
                    </a:p>
                  </a:txBody>
                  <a:tcPr marL="5425" marR="5425" marT="54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0.38</a:t>
                      </a:r>
                      <a:endParaRPr/>
                    </a:p>
                  </a:txBody>
                  <a:tcPr marL="5425" marR="5425" marT="54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0.48</a:t>
                      </a:r>
                      <a:endParaRPr/>
                    </a:p>
                  </a:txBody>
                  <a:tcPr marL="5425" marR="5425" marT="54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07"/>
                  </a:ext>
                </a:extLst>
              </a:tr>
              <a:tr h="362950">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DIFF IN DIFF</a:t>
                      </a:r>
                      <a:endParaRPr/>
                    </a:p>
                  </a:txBody>
                  <a:tcPr marL="5425" marR="5425" marT="54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NDIFF-JDIFF</a:t>
                      </a:r>
                      <a:endParaRPr/>
                    </a:p>
                  </a:txBody>
                  <a:tcPr marL="5425" marR="5425" marT="542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0.49</a:t>
                      </a:r>
                      <a:endParaRPr/>
                    </a:p>
                  </a:txBody>
                  <a:tcPr marL="5425" marR="5425" marT="5425" marB="0" anchor="b">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0.57</a:t>
                      </a:r>
                      <a:endParaRPr/>
                    </a:p>
                  </a:txBody>
                  <a:tcPr marL="5425" marR="5425" marT="54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0.20</a:t>
                      </a:r>
                      <a:endParaRPr/>
                    </a:p>
                  </a:txBody>
                  <a:tcPr marL="5425" marR="5425" marT="54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0.13</a:t>
                      </a:r>
                      <a:endParaRPr/>
                    </a:p>
                  </a:txBody>
                  <a:tcPr marL="5425" marR="5425" marT="5425" marB="0" anchor="b">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spcBef>
                          <a:spcPts val="0"/>
                        </a:spcBef>
                        <a:spcAft>
                          <a:spcPts val="0"/>
                        </a:spcAft>
                        <a:buNone/>
                      </a:pPr>
                      <a:r>
                        <a:rPr lang="en-US" sz="2100" b="1" i="0" u="none" strike="noStrike" cap="none">
                          <a:solidFill>
                            <a:srgbClr val="000000"/>
                          </a:solidFill>
                          <a:latin typeface="Calibri"/>
                          <a:ea typeface="Calibri"/>
                          <a:cs typeface="Calibri"/>
                          <a:sym typeface="Calibri"/>
                        </a:rPr>
                        <a:t>0.35</a:t>
                      </a:r>
                      <a:endParaRPr/>
                    </a:p>
                  </a:txBody>
                  <a:tcPr marL="5425" marR="5425" marT="5425" marB="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2117</Words>
  <Application>Microsoft Office PowerPoint</Application>
  <PresentationFormat>Widescreen</PresentationFormat>
  <Paragraphs>534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Arial</vt:lpstr>
      <vt:lpstr>Playfair Display</vt:lpstr>
      <vt:lpstr>Noto Sans Symbols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Thomas Delaney</cp:lastModifiedBy>
  <cp:revision>3</cp:revision>
  <dcterms:modified xsi:type="dcterms:W3CDTF">2024-03-30T20:46:11Z</dcterms:modified>
</cp:coreProperties>
</file>